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1"/>
  </p:sldMasterIdLst>
  <p:notesMasterIdLst>
    <p:notesMasterId r:id="rId35"/>
  </p:notesMasterIdLst>
  <p:sldIdLst>
    <p:sldId id="261" r:id="rId2"/>
    <p:sldId id="299" r:id="rId3"/>
    <p:sldId id="262" r:id="rId4"/>
    <p:sldId id="290" r:id="rId5"/>
    <p:sldId id="263" r:id="rId6"/>
    <p:sldId id="297" r:id="rId7"/>
    <p:sldId id="264" r:id="rId8"/>
    <p:sldId id="268" r:id="rId9"/>
    <p:sldId id="265" r:id="rId10"/>
    <p:sldId id="289" r:id="rId11"/>
    <p:sldId id="287" r:id="rId12"/>
    <p:sldId id="266" r:id="rId13"/>
    <p:sldId id="267" r:id="rId14"/>
    <p:sldId id="295" r:id="rId15"/>
    <p:sldId id="269" r:id="rId16"/>
    <p:sldId id="271" r:id="rId17"/>
    <p:sldId id="292" r:id="rId18"/>
    <p:sldId id="294" r:id="rId19"/>
    <p:sldId id="270" r:id="rId20"/>
    <p:sldId id="291" r:id="rId21"/>
    <p:sldId id="281" r:id="rId22"/>
    <p:sldId id="280" r:id="rId23"/>
    <p:sldId id="296" r:id="rId24"/>
    <p:sldId id="278" r:id="rId25"/>
    <p:sldId id="273" r:id="rId26"/>
    <p:sldId id="274" r:id="rId27"/>
    <p:sldId id="275" r:id="rId28"/>
    <p:sldId id="276" r:id="rId29"/>
    <p:sldId id="277" r:id="rId30"/>
    <p:sldId id="298" r:id="rId31"/>
    <p:sldId id="282" r:id="rId32"/>
    <p:sldId id="286" r:id="rId33"/>
    <p:sldId id="284"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0737351-C347-4981-A287-52B64A4BBB25}" v="1" dt="2022-01-13T17:00:03.91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0444" autoAdjust="0"/>
  </p:normalViewPr>
  <p:slideViewPr>
    <p:cSldViewPr snapToGrid="0">
      <p:cViewPr varScale="1">
        <p:scale>
          <a:sx n="58" d="100"/>
          <a:sy n="58" d="100"/>
        </p:scale>
        <p:origin x="1182" y="6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ni-Anne Nuñez" userId="6082a6a9-d52e-4374-ba1c-a354bb83a3f5" providerId="ADAL" clId="{90737351-C347-4981-A287-52B64A4BBB25}"/>
    <pc:docChg chg="modSld">
      <pc:chgData name="Toni-Anne Nuñez" userId="6082a6a9-d52e-4374-ba1c-a354bb83a3f5" providerId="ADAL" clId="{90737351-C347-4981-A287-52B64A4BBB25}" dt="2022-01-13T17:00:03.916" v="0" actId="20577"/>
      <pc:docMkLst>
        <pc:docMk/>
      </pc:docMkLst>
      <pc:sldChg chg="modSp">
        <pc:chgData name="Toni-Anne Nuñez" userId="6082a6a9-d52e-4374-ba1c-a354bb83a3f5" providerId="ADAL" clId="{90737351-C347-4981-A287-52B64A4BBB25}" dt="2022-01-13T17:00:03.916" v="0" actId="20577"/>
        <pc:sldMkLst>
          <pc:docMk/>
          <pc:sldMk cId="1578912861" sldId="265"/>
        </pc:sldMkLst>
        <pc:spChg chg="mod">
          <ac:chgData name="Toni-Anne Nuñez" userId="6082a6a9-d52e-4374-ba1c-a354bb83a3f5" providerId="ADAL" clId="{90737351-C347-4981-A287-52B64A4BBB25}" dt="2022-01-13T17:00:03.916" v="0" actId="20577"/>
          <ac:spMkLst>
            <pc:docMk/>
            <pc:sldMk cId="1578912861" sldId="265"/>
            <ac:spMk id="6" creationId="{0CF9C602-72A3-4E06-8FA1-F03345E1EF59}"/>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71DC29-2D69-499D-AA00-208AA7147036}" type="doc">
      <dgm:prSet loTypeId="urn:microsoft.com/office/officeart/2005/8/layout/venn1" loCatId="relationship" qsTypeId="urn:microsoft.com/office/officeart/2005/8/quickstyle/3d2" qsCatId="3D" csTypeId="urn:microsoft.com/office/officeart/2005/8/colors/accent1_5" csCatId="accent1" phldr="1"/>
      <dgm:spPr/>
    </dgm:pt>
    <dgm:pt modelId="{4CB2C96C-7900-45D0-86DA-92E07134B78A}">
      <dgm:prSet phldrT="[Text]"/>
      <dgm:spPr/>
      <dgm:t>
        <a:bodyPr/>
        <a:lstStyle/>
        <a:p>
          <a:endParaRPr lang="en-US" dirty="0">
            <a:solidFill>
              <a:srgbClr val="FF0000"/>
            </a:solidFill>
          </a:endParaRPr>
        </a:p>
      </dgm:t>
    </dgm:pt>
    <dgm:pt modelId="{A5BEB4CF-099C-410F-A1E1-FDD4FF9A59C5}" type="parTrans" cxnId="{73D52620-71AB-4F19-9475-A73BB51C543B}">
      <dgm:prSet/>
      <dgm:spPr/>
      <dgm:t>
        <a:bodyPr/>
        <a:lstStyle/>
        <a:p>
          <a:endParaRPr lang="en-US"/>
        </a:p>
      </dgm:t>
    </dgm:pt>
    <dgm:pt modelId="{14DFE9FD-1882-4FE8-AEF5-DC6A6F665599}" type="sibTrans" cxnId="{73D52620-71AB-4F19-9475-A73BB51C543B}">
      <dgm:prSet/>
      <dgm:spPr/>
      <dgm:t>
        <a:bodyPr/>
        <a:lstStyle/>
        <a:p>
          <a:endParaRPr lang="en-US"/>
        </a:p>
      </dgm:t>
    </dgm:pt>
    <dgm:pt modelId="{2CC6E702-7029-4B6E-ABCC-3B5F9A53B675}">
      <dgm:prSet phldrT="[Text]"/>
      <dgm:spPr/>
      <dgm:t>
        <a:bodyPr/>
        <a:lstStyle/>
        <a:p>
          <a:r>
            <a:rPr lang="en-US" dirty="0"/>
            <a:t>                                   </a:t>
          </a:r>
        </a:p>
      </dgm:t>
    </dgm:pt>
    <dgm:pt modelId="{77D51BF9-8D4C-4A9E-A5C8-1B9CA5AF4C9B}" type="parTrans" cxnId="{D0D1AF75-23E3-49EB-AA82-081B3CB37D4A}">
      <dgm:prSet/>
      <dgm:spPr/>
      <dgm:t>
        <a:bodyPr/>
        <a:lstStyle/>
        <a:p>
          <a:endParaRPr lang="en-US"/>
        </a:p>
      </dgm:t>
    </dgm:pt>
    <dgm:pt modelId="{16619457-AB14-466A-828A-BB0BF2C31E5C}" type="sibTrans" cxnId="{D0D1AF75-23E3-49EB-AA82-081B3CB37D4A}">
      <dgm:prSet/>
      <dgm:spPr/>
      <dgm:t>
        <a:bodyPr/>
        <a:lstStyle/>
        <a:p>
          <a:endParaRPr lang="en-US"/>
        </a:p>
      </dgm:t>
    </dgm:pt>
    <dgm:pt modelId="{33ED26A8-A6A7-4EEA-9E66-EE5177FAE473}" type="pres">
      <dgm:prSet presAssocID="{3671DC29-2D69-499D-AA00-208AA7147036}" presName="compositeShape" presStyleCnt="0">
        <dgm:presLayoutVars>
          <dgm:chMax val="7"/>
          <dgm:dir/>
          <dgm:resizeHandles val="exact"/>
        </dgm:presLayoutVars>
      </dgm:prSet>
      <dgm:spPr/>
    </dgm:pt>
    <dgm:pt modelId="{F6BABBDE-396F-4F30-BE4D-72922D378B28}" type="pres">
      <dgm:prSet presAssocID="{4CB2C96C-7900-45D0-86DA-92E07134B78A}" presName="circ1" presStyleLbl="vennNode1" presStyleIdx="0" presStyleCnt="2" custScaleX="129719" custLinFactNeighborX="-28955"/>
      <dgm:spPr/>
    </dgm:pt>
    <dgm:pt modelId="{82661D30-5A8D-4EF1-BD3B-47F7F8C91218}" type="pres">
      <dgm:prSet presAssocID="{4CB2C96C-7900-45D0-86DA-92E07134B78A}" presName="circ1Tx" presStyleLbl="revTx" presStyleIdx="0" presStyleCnt="0">
        <dgm:presLayoutVars>
          <dgm:chMax val="0"/>
          <dgm:chPref val="0"/>
          <dgm:bulletEnabled val="1"/>
        </dgm:presLayoutVars>
      </dgm:prSet>
      <dgm:spPr/>
    </dgm:pt>
    <dgm:pt modelId="{0A664F3D-309E-4115-A5EB-EFB30566195D}" type="pres">
      <dgm:prSet presAssocID="{2CC6E702-7029-4B6E-ABCC-3B5F9A53B675}" presName="circ2" presStyleLbl="vennNode1" presStyleIdx="1" presStyleCnt="2" custScaleX="127904" custLinFactNeighborX="13136"/>
      <dgm:spPr/>
    </dgm:pt>
    <dgm:pt modelId="{70C7EABE-0059-491D-8C3D-8228C442E241}" type="pres">
      <dgm:prSet presAssocID="{2CC6E702-7029-4B6E-ABCC-3B5F9A53B675}" presName="circ2Tx" presStyleLbl="revTx" presStyleIdx="0" presStyleCnt="0">
        <dgm:presLayoutVars>
          <dgm:chMax val="0"/>
          <dgm:chPref val="0"/>
          <dgm:bulletEnabled val="1"/>
        </dgm:presLayoutVars>
      </dgm:prSet>
      <dgm:spPr/>
    </dgm:pt>
  </dgm:ptLst>
  <dgm:cxnLst>
    <dgm:cxn modelId="{73D52620-71AB-4F19-9475-A73BB51C543B}" srcId="{3671DC29-2D69-499D-AA00-208AA7147036}" destId="{4CB2C96C-7900-45D0-86DA-92E07134B78A}" srcOrd="0" destOrd="0" parTransId="{A5BEB4CF-099C-410F-A1E1-FDD4FF9A59C5}" sibTransId="{14DFE9FD-1882-4FE8-AEF5-DC6A6F665599}"/>
    <dgm:cxn modelId="{D0D1AF75-23E3-49EB-AA82-081B3CB37D4A}" srcId="{3671DC29-2D69-499D-AA00-208AA7147036}" destId="{2CC6E702-7029-4B6E-ABCC-3B5F9A53B675}" srcOrd="1" destOrd="0" parTransId="{77D51BF9-8D4C-4A9E-A5C8-1B9CA5AF4C9B}" sibTransId="{16619457-AB14-466A-828A-BB0BF2C31E5C}"/>
    <dgm:cxn modelId="{A161F98B-3B68-4E31-B3C8-6E21DB8D382C}" type="presOf" srcId="{4CB2C96C-7900-45D0-86DA-92E07134B78A}" destId="{F6BABBDE-396F-4F30-BE4D-72922D378B28}" srcOrd="0" destOrd="0" presId="urn:microsoft.com/office/officeart/2005/8/layout/venn1"/>
    <dgm:cxn modelId="{C3BFB98E-7D41-486E-8263-6CF066D921DF}" type="presOf" srcId="{2CC6E702-7029-4B6E-ABCC-3B5F9A53B675}" destId="{70C7EABE-0059-491D-8C3D-8228C442E241}" srcOrd="1" destOrd="0" presId="urn:microsoft.com/office/officeart/2005/8/layout/venn1"/>
    <dgm:cxn modelId="{243A8EB5-8A54-4D2E-AC1E-FC9B4B3EA48B}" type="presOf" srcId="{3671DC29-2D69-499D-AA00-208AA7147036}" destId="{33ED26A8-A6A7-4EEA-9E66-EE5177FAE473}" srcOrd="0" destOrd="0" presId="urn:microsoft.com/office/officeart/2005/8/layout/venn1"/>
    <dgm:cxn modelId="{755390C7-49E6-4905-8280-2B3D2E50C074}" type="presOf" srcId="{2CC6E702-7029-4B6E-ABCC-3B5F9A53B675}" destId="{0A664F3D-309E-4115-A5EB-EFB30566195D}" srcOrd="0" destOrd="0" presId="urn:microsoft.com/office/officeart/2005/8/layout/venn1"/>
    <dgm:cxn modelId="{E759C3FC-2F64-4449-A9D0-4D5DB66EA35F}" type="presOf" srcId="{4CB2C96C-7900-45D0-86DA-92E07134B78A}" destId="{82661D30-5A8D-4EF1-BD3B-47F7F8C91218}" srcOrd="1" destOrd="0" presId="urn:microsoft.com/office/officeart/2005/8/layout/venn1"/>
    <dgm:cxn modelId="{D8E6D298-4C68-47EB-AC94-3161CEC8CDBA}" type="presParOf" srcId="{33ED26A8-A6A7-4EEA-9E66-EE5177FAE473}" destId="{F6BABBDE-396F-4F30-BE4D-72922D378B28}" srcOrd="0" destOrd="0" presId="urn:microsoft.com/office/officeart/2005/8/layout/venn1"/>
    <dgm:cxn modelId="{4E025F7B-B2D0-4930-8CE7-1918AA1A13DA}" type="presParOf" srcId="{33ED26A8-A6A7-4EEA-9E66-EE5177FAE473}" destId="{82661D30-5A8D-4EF1-BD3B-47F7F8C91218}" srcOrd="1" destOrd="0" presId="urn:microsoft.com/office/officeart/2005/8/layout/venn1"/>
    <dgm:cxn modelId="{43B4E1FF-719D-4624-8422-1BEF63F5F233}" type="presParOf" srcId="{33ED26A8-A6A7-4EEA-9E66-EE5177FAE473}" destId="{0A664F3D-309E-4115-A5EB-EFB30566195D}" srcOrd="2" destOrd="0" presId="urn:microsoft.com/office/officeart/2005/8/layout/venn1"/>
    <dgm:cxn modelId="{6AF8CFD2-FCD7-4489-B1A9-2CCAAD586AD9}" type="presParOf" srcId="{33ED26A8-A6A7-4EEA-9E66-EE5177FAE473}" destId="{70C7EABE-0059-491D-8C3D-8228C442E241}" srcOrd="3"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BABBDE-396F-4F30-BE4D-72922D378B28}">
      <dsp:nvSpPr>
        <dsp:cNvPr id="0" name=""/>
        <dsp:cNvSpPr/>
      </dsp:nvSpPr>
      <dsp:spPr>
        <a:xfrm>
          <a:off x="-300163" y="15260"/>
          <a:ext cx="7238392" cy="5580055"/>
        </a:xfrm>
        <a:prstGeom prst="ellipse">
          <a:avLst/>
        </a:prstGeom>
        <a:gradFill rotWithShape="0">
          <a:gsLst>
            <a:gs pos="0">
              <a:schemeClr val="accent1">
                <a:shade val="80000"/>
                <a:alpha val="50000"/>
                <a:hueOff val="0"/>
                <a:satOff val="0"/>
                <a:lumOff val="0"/>
                <a:alphaOff val="0"/>
                <a:tint val="96000"/>
                <a:lumMod val="100000"/>
              </a:schemeClr>
            </a:gs>
            <a:gs pos="78000">
              <a:schemeClr val="accent1">
                <a:shade val="80000"/>
                <a:alpha val="50000"/>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0" tIns="0" rIns="0" bIns="0" numCol="1" spcCol="1270" anchor="ctr" anchorCtr="0">
          <a:noAutofit/>
        </a:bodyPr>
        <a:lstStyle/>
        <a:p>
          <a:pPr marL="0" lvl="0" indent="0" algn="ctr" defTabSz="2889250">
            <a:lnSpc>
              <a:spcPct val="90000"/>
            </a:lnSpc>
            <a:spcBef>
              <a:spcPct val="0"/>
            </a:spcBef>
            <a:spcAft>
              <a:spcPct val="35000"/>
            </a:spcAft>
            <a:buNone/>
          </a:pPr>
          <a:endParaRPr lang="en-US" sz="6500" kern="1200" dirty="0">
            <a:solidFill>
              <a:srgbClr val="FF0000"/>
            </a:solidFill>
          </a:endParaRPr>
        </a:p>
      </dsp:txBody>
      <dsp:txXfrm>
        <a:off x="710602" y="673269"/>
        <a:ext cx="4173487" cy="4264038"/>
      </dsp:txXfrm>
    </dsp:sp>
    <dsp:sp modelId="{0A664F3D-309E-4115-A5EB-EFB30566195D}">
      <dsp:nvSpPr>
        <dsp:cNvPr id="0" name=""/>
        <dsp:cNvSpPr/>
      </dsp:nvSpPr>
      <dsp:spPr>
        <a:xfrm>
          <a:off x="3772136" y="15260"/>
          <a:ext cx="7137114" cy="5580055"/>
        </a:xfrm>
        <a:prstGeom prst="ellipse">
          <a:avLst/>
        </a:prstGeom>
        <a:gradFill rotWithShape="0">
          <a:gsLst>
            <a:gs pos="0">
              <a:schemeClr val="accent1">
                <a:shade val="80000"/>
                <a:alpha val="50000"/>
                <a:hueOff val="41"/>
                <a:satOff val="-806"/>
                <a:lumOff val="4529"/>
                <a:alphaOff val="30000"/>
                <a:tint val="96000"/>
                <a:lumMod val="100000"/>
              </a:schemeClr>
            </a:gs>
            <a:gs pos="78000">
              <a:schemeClr val="accent1">
                <a:shade val="80000"/>
                <a:alpha val="50000"/>
                <a:hueOff val="41"/>
                <a:satOff val="-806"/>
                <a:lumOff val="4529"/>
                <a:alphaOff val="3000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0" tIns="0" rIns="0" bIns="0" numCol="1" spcCol="1270" anchor="ctr" anchorCtr="0">
          <a:noAutofit/>
        </a:bodyPr>
        <a:lstStyle/>
        <a:p>
          <a:pPr marL="0" lvl="0" indent="0" algn="ctr" defTabSz="2889250">
            <a:lnSpc>
              <a:spcPct val="90000"/>
            </a:lnSpc>
            <a:spcBef>
              <a:spcPct val="0"/>
            </a:spcBef>
            <a:spcAft>
              <a:spcPct val="35000"/>
            </a:spcAft>
            <a:buNone/>
          </a:pPr>
          <a:r>
            <a:rPr lang="en-US" sz="6500" kern="1200" dirty="0"/>
            <a:t>                                   </a:t>
          </a:r>
        </a:p>
      </dsp:txBody>
      <dsp:txXfrm>
        <a:off x="5797533" y="673269"/>
        <a:ext cx="4115092" cy="4264038"/>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D7DD2B-74C1-4811-B309-9A99A64EF79E}" type="datetimeFigureOut">
              <a:rPr lang="en-US" smtClean="0"/>
              <a:t>1/13/2022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AF66C4-3EF5-4392-9E00-047711344D23}" type="slidenum">
              <a:rPr lang="en-US" smtClean="0"/>
              <a:t>‹#›</a:t>
            </a:fld>
            <a:endParaRPr lang="en-US"/>
          </a:p>
        </p:txBody>
      </p:sp>
    </p:spTree>
    <p:extLst>
      <p:ext uri="{BB962C8B-B14F-4D97-AF65-F5344CB8AC3E}">
        <p14:creationId xmlns:p14="http://schemas.microsoft.com/office/powerpoint/2010/main" val="2112478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AF66C4-3EF5-4392-9E00-047711344D23}" type="slidenum">
              <a:rPr lang="en-US" smtClean="0"/>
              <a:t>1</a:t>
            </a:fld>
            <a:endParaRPr lang="en-US"/>
          </a:p>
        </p:txBody>
      </p:sp>
    </p:spTree>
    <p:extLst>
      <p:ext uri="{BB962C8B-B14F-4D97-AF65-F5344CB8AC3E}">
        <p14:creationId xmlns:p14="http://schemas.microsoft.com/office/powerpoint/2010/main" val="4215403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Also different factors &amp; presumptions exist in situations where there is domestic violence. </a:t>
            </a:r>
          </a:p>
        </p:txBody>
      </p:sp>
      <p:sp>
        <p:nvSpPr>
          <p:cNvPr id="4" name="Slide Number Placeholder 3"/>
          <p:cNvSpPr>
            <a:spLocks noGrp="1"/>
          </p:cNvSpPr>
          <p:nvPr>
            <p:ph type="sldNum" sz="quarter" idx="5"/>
          </p:nvPr>
        </p:nvSpPr>
        <p:spPr/>
        <p:txBody>
          <a:bodyPr/>
          <a:lstStyle/>
          <a:p>
            <a:fld id="{47AF66C4-3EF5-4392-9E00-047711344D23}" type="slidenum">
              <a:rPr lang="en-US" smtClean="0"/>
              <a:t>27</a:t>
            </a:fld>
            <a:endParaRPr lang="en-US"/>
          </a:p>
        </p:txBody>
      </p:sp>
    </p:spTree>
    <p:extLst>
      <p:ext uri="{BB962C8B-B14F-4D97-AF65-F5344CB8AC3E}">
        <p14:creationId xmlns:p14="http://schemas.microsoft.com/office/powerpoint/2010/main" val="12074837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Judge Kramer and Judge Lung have a great MVL/CLE presentation for more details</a:t>
            </a:r>
          </a:p>
        </p:txBody>
      </p:sp>
      <p:sp>
        <p:nvSpPr>
          <p:cNvPr id="4" name="Slide Number Placeholder 3"/>
          <p:cNvSpPr>
            <a:spLocks noGrp="1"/>
          </p:cNvSpPr>
          <p:nvPr>
            <p:ph type="sldNum" sz="quarter" idx="5"/>
          </p:nvPr>
        </p:nvSpPr>
        <p:spPr/>
        <p:txBody>
          <a:bodyPr/>
          <a:lstStyle/>
          <a:p>
            <a:fld id="{47AF66C4-3EF5-4392-9E00-047711344D23}" type="slidenum">
              <a:rPr lang="en-US" smtClean="0"/>
              <a:t>29</a:t>
            </a:fld>
            <a:endParaRPr lang="en-US"/>
          </a:p>
        </p:txBody>
      </p:sp>
    </p:spTree>
    <p:extLst>
      <p:ext uri="{BB962C8B-B14F-4D97-AF65-F5344CB8AC3E}">
        <p14:creationId xmlns:p14="http://schemas.microsoft.com/office/powerpoint/2010/main" val="38626284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AF66C4-3EF5-4392-9E00-047711344D23}" type="slidenum">
              <a:rPr lang="en-US" smtClean="0"/>
              <a:t>31</a:t>
            </a:fld>
            <a:endParaRPr lang="en-US"/>
          </a:p>
        </p:txBody>
      </p:sp>
    </p:spTree>
    <p:extLst>
      <p:ext uri="{BB962C8B-B14F-4D97-AF65-F5344CB8AC3E}">
        <p14:creationId xmlns:p14="http://schemas.microsoft.com/office/powerpoint/2010/main" val="23475937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AF66C4-3EF5-4392-9E00-047711344D23}" type="slidenum">
              <a:rPr lang="en-US" smtClean="0"/>
              <a:t>5</a:t>
            </a:fld>
            <a:endParaRPr lang="en-US"/>
          </a:p>
        </p:txBody>
      </p:sp>
    </p:spTree>
    <p:extLst>
      <p:ext uri="{BB962C8B-B14F-4D97-AF65-F5344CB8AC3E}">
        <p14:creationId xmlns:p14="http://schemas.microsoft.com/office/powerpoint/2010/main" val="7075911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AF66C4-3EF5-4392-9E00-047711344D23}" type="slidenum">
              <a:rPr lang="en-US" smtClean="0"/>
              <a:t>7</a:t>
            </a:fld>
            <a:endParaRPr lang="en-US"/>
          </a:p>
        </p:txBody>
      </p:sp>
    </p:spTree>
    <p:extLst>
      <p:ext uri="{BB962C8B-B14F-4D97-AF65-F5344CB8AC3E}">
        <p14:creationId xmlns:p14="http://schemas.microsoft.com/office/powerpoint/2010/main" val="3684685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AF66C4-3EF5-4392-9E00-047711344D23}" type="slidenum">
              <a:rPr lang="en-US" smtClean="0"/>
              <a:t>11</a:t>
            </a:fld>
            <a:endParaRPr lang="en-US"/>
          </a:p>
        </p:txBody>
      </p:sp>
    </p:spTree>
    <p:extLst>
      <p:ext uri="{BB962C8B-B14F-4D97-AF65-F5344CB8AC3E}">
        <p14:creationId xmlns:p14="http://schemas.microsoft.com/office/powerpoint/2010/main" val="14938406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AF66C4-3EF5-4392-9E00-047711344D23}" type="slidenum">
              <a:rPr lang="en-US" smtClean="0"/>
              <a:t>12</a:t>
            </a:fld>
            <a:endParaRPr lang="en-US"/>
          </a:p>
        </p:txBody>
      </p:sp>
    </p:spTree>
    <p:extLst>
      <p:ext uri="{BB962C8B-B14F-4D97-AF65-F5344CB8AC3E}">
        <p14:creationId xmlns:p14="http://schemas.microsoft.com/office/powerpoint/2010/main" val="12072739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AF66C4-3EF5-4392-9E00-047711344D23}" type="slidenum">
              <a:rPr lang="en-US" smtClean="0"/>
              <a:t>13</a:t>
            </a:fld>
            <a:endParaRPr lang="en-US"/>
          </a:p>
        </p:txBody>
      </p:sp>
    </p:spTree>
    <p:extLst>
      <p:ext uri="{BB962C8B-B14F-4D97-AF65-F5344CB8AC3E}">
        <p14:creationId xmlns:p14="http://schemas.microsoft.com/office/powerpoint/2010/main" val="9404041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lot like Vegas—what happens at mediation stays at mediation. </a:t>
            </a:r>
            <a:br>
              <a:rPr lang="en-US" dirty="0"/>
            </a:br>
            <a:br>
              <a:rPr lang="en-US" dirty="0"/>
            </a:br>
            <a:r>
              <a:rPr lang="en-US" dirty="0"/>
              <a:t>Third party neutral (typically retired Judge or Magistrate or other family law attorney) who tries to broker a mutually beneficial settlement between the parties. </a:t>
            </a:r>
          </a:p>
          <a:p>
            <a:endParaRPr lang="en-US" dirty="0"/>
          </a:p>
          <a:p>
            <a:r>
              <a:rPr lang="en-US" dirty="0"/>
              <a:t>Parties control the outcome –not a judge. </a:t>
            </a:r>
          </a:p>
        </p:txBody>
      </p:sp>
      <p:sp>
        <p:nvSpPr>
          <p:cNvPr id="4" name="Slide Number Placeholder 3"/>
          <p:cNvSpPr>
            <a:spLocks noGrp="1"/>
          </p:cNvSpPr>
          <p:nvPr>
            <p:ph type="sldNum" sz="quarter" idx="5"/>
          </p:nvPr>
        </p:nvSpPr>
        <p:spPr/>
        <p:txBody>
          <a:bodyPr/>
          <a:lstStyle/>
          <a:p>
            <a:fld id="{47AF66C4-3EF5-4392-9E00-047711344D23}" type="slidenum">
              <a:rPr lang="en-US" smtClean="0"/>
              <a:t>15</a:t>
            </a:fld>
            <a:endParaRPr lang="en-US"/>
          </a:p>
        </p:txBody>
      </p:sp>
    </p:spTree>
    <p:extLst>
      <p:ext uri="{BB962C8B-B14F-4D97-AF65-F5344CB8AC3E}">
        <p14:creationId xmlns:p14="http://schemas.microsoft.com/office/powerpoint/2010/main" val="8380434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Owned a home prior to the marriage?</a:t>
            </a:r>
          </a:p>
          <a:p>
            <a:endParaRPr lang="en-US" dirty="0"/>
          </a:p>
          <a:p>
            <a:r>
              <a:rPr lang="en-US" dirty="0"/>
              <a:t>Retirement plan owned prior to marriage? Forensic accounting / Tracing needed? </a:t>
            </a:r>
          </a:p>
        </p:txBody>
      </p:sp>
      <p:sp>
        <p:nvSpPr>
          <p:cNvPr id="4" name="Slide Number Placeholder 3"/>
          <p:cNvSpPr>
            <a:spLocks noGrp="1"/>
          </p:cNvSpPr>
          <p:nvPr>
            <p:ph type="sldNum" sz="quarter" idx="5"/>
          </p:nvPr>
        </p:nvSpPr>
        <p:spPr/>
        <p:txBody>
          <a:bodyPr/>
          <a:lstStyle/>
          <a:p>
            <a:fld id="{47AF66C4-3EF5-4392-9E00-047711344D23}" type="slidenum">
              <a:rPr lang="en-US" smtClean="0"/>
              <a:t>22</a:t>
            </a:fld>
            <a:endParaRPr lang="en-US"/>
          </a:p>
        </p:txBody>
      </p:sp>
    </p:spTree>
    <p:extLst>
      <p:ext uri="{BB962C8B-B14F-4D97-AF65-F5344CB8AC3E}">
        <p14:creationId xmlns:p14="http://schemas.microsoft.com/office/powerpoint/2010/main" val="649486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Duration: </a:t>
            </a:r>
            <a:r>
              <a:rPr lang="en-US" b="0" i="0" dirty="0">
                <a:solidFill>
                  <a:srgbClr val="666666"/>
                </a:solidFill>
                <a:effectLst/>
                <a:latin typeface="Open Sans" panose="020B0606030504020204" pitchFamily="34" charset="0"/>
              </a:rPr>
              <a:t>1/3 to 1/2 the length of the marriage. The term of years is about 1/3 if the marriage is about 3 years and goes up to about ½ if the marriage is 12.5 years. In some instances, courts may award maintenance for life.</a:t>
            </a:r>
            <a:endParaRPr lang="en-US" dirty="0"/>
          </a:p>
        </p:txBody>
      </p:sp>
      <p:sp>
        <p:nvSpPr>
          <p:cNvPr id="4" name="Slide Number Placeholder 3"/>
          <p:cNvSpPr>
            <a:spLocks noGrp="1"/>
          </p:cNvSpPr>
          <p:nvPr>
            <p:ph type="sldNum" sz="quarter" idx="5"/>
          </p:nvPr>
        </p:nvSpPr>
        <p:spPr/>
        <p:txBody>
          <a:bodyPr/>
          <a:lstStyle/>
          <a:p>
            <a:fld id="{47AF66C4-3EF5-4392-9E00-047711344D23}" type="slidenum">
              <a:rPr lang="en-US" smtClean="0"/>
              <a:t>24</a:t>
            </a:fld>
            <a:endParaRPr lang="en-US"/>
          </a:p>
        </p:txBody>
      </p:sp>
    </p:spTree>
    <p:extLst>
      <p:ext uri="{BB962C8B-B14F-4D97-AF65-F5344CB8AC3E}">
        <p14:creationId xmlns:p14="http://schemas.microsoft.com/office/powerpoint/2010/main" val="18720972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727812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1/13/2022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1656487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1/13/2022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5576025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1/13/2022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0546851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1/13/2022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4374167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1/13/2022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0839252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472295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69701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419700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1/13/2022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25663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1/13/2022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963982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1/13/2022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38534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1/13/2022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90860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1/13/2022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326204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1/13/2022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590621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1/13/2022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686776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8A87A34-81AB-432B-8DAE-1953F412C126}" type="datetimeFigureOut">
              <a:rPr lang="en-US" smtClean="0"/>
              <a:pPr/>
              <a:t>1/13/2022</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6531366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mailto:SAFIFI@mslawpc.com" TargetMode="External"/><Relationship Id="rId2" Type="http://schemas.openxmlformats.org/officeDocument/2006/relationships/hyperlink" Target="mailto:KMS@mslawpc.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Content Placeholder 6">
            <a:extLst>
              <a:ext uri="{FF2B5EF4-FFF2-40B4-BE49-F238E27FC236}">
                <a16:creationId xmlns:a16="http://schemas.microsoft.com/office/drawing/2014/main" id="{1E105F02-D548-439E-BC24-8E814EE7778B}"/>
              </a:ext>
            </a:extLst>
          </p:cNvPr>
          <p:cNvPicPr>
            <a:picLocks noGrp="1" noChangeAspect="1"/>
          </p:cNvPicPr>
          <p:nvPr>
            <p:ph idx="1"/>
          </p:nvPr>
        </p:nvPicPr>
        <p:blipFill>
          <a:blip r:embed="rId3"/>
          <a:stretch>
            <a:fillRect/>
          </a:stretch>
        </p:blipFill>
        <p:spPr>
          <a:xfrm>
            <a:off x="654794" y="-251669"/>
            <a:ext cx="3460801" cy="1808269"/>
          </a:xfrm>
        </p:spPr>
      </p:pic>
      <p:pic>
        <p:nvPicPr>
          <p:cNvPr id="1026" name="Picture 2" descr="Road, Heaven, Mountains, Clouds, Black, White, Begin">
            <a:extLst>
              <a:ext uri="{FF2B5EF4-FFF2-40B4-BE49-F238E27FC236}">
                <a16:creationId xmlns:a16="http://schemas.microsoft.com/office/drawing/2014/main" id="{E75A1125-7849-466D-8F35-B9779DAE006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8900" r="13992" b="-2"/>
          <a:stretch/>
        </p:blipFill>
        <p:spPr bwMode="auto">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44846E89-D41B-42CD-BA76-757312497AD0}"/>
              </a:ext>
            </a:extLst>
          </p:cNvPr>
          <p:cNvSpPr>
            <a:spLocks noGrp="1"/>
          </p:cNvSpPr>
          <p:nvPr>
            <p:ph type="title"/>
          </p:nvPr>
        </p:nvSpPr>
        <p:spPr>
          <a:xfrm>
            <a:off x="759220" y="1291989"/>
            <a:ext cx="3851123" cy="1320800"/>
          </a:xfrm>
        </p:spPr>
        <p:txBody>
          <a:bodyPr vert="horz" lIns="91440" tIns="45720" rIns="91440" bIns="0" rtlCol="0">
            <a:noAutofit/>
          </a:bodyPr>
          <a:lstStyle/>
          <a:p>
            <a:pPr>
              <a:lnSpc>
                <a:spcPct val="90000"/>
              </a:lnSpc>
            </a:pPr>
            <a:r>
              <a:rPr lang="en-US" sz="4400" b="1"/>
              <a:t>PROCEDURAL PROCESS IN DIVORCE</a:t>
            </a:r>
            <a:endParaRPr lang="en-US" sz="4400" b="1" dirty="0">
              <a:solidFill>
                <a:schemeClr val="accent5">
                  <a:lumMod val="60000"/>
                  <a:lumOff val="40000"/>
                </a:schemeClr>
              </a:solidFill>
            </a:endParaRPr>
          </a:p>
        </p:txBody>
      </p:sp>
      <p:cxnSp>
        <p:nvCxnSpPr>
          <p:cNvPr id="1028" name="Straight Connector 72">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29" name="Straight Connector 74">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031"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32"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33"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34"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35"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36"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37"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extBox 1">
            <a:extLst>
              <a:ext uri="{FF2B5EF4-FFF2-40B4-BE49-F238E27FC236}">
                <a16:creationId xmlns:a16="http://schemas.microsoft.com/office/drawing/2014/main" id="{5B454F8B-E3AA-4368-B26F-2A3CE102F845}"/>
              </a:ext>
            </a:extLst>
          </p:cNvPr>
          <p:cNvSpPr txBox="1"/>
          <p:nvPr/>
        </p:nvSpPr>
        <p:spPr>
          <a:xfrm>
            <a:off x="1050878" y="4135272"/>
            <a:ext cx="3911648" cy="1231106"/>
          </a:xfrm>
          <a:prstGeom prst="rect">
            <a:avLst/>
          </a:prstGeom>
          <a:noFill/>
        </p:spPr>
        <p:txBody>
          <a:bodyPr wrap="none" rtlCol="0">
            <a:spAutoFit/>
          </a:bodyPr>
          <a:lstStyle/>
          <a:p>
            <a:r>
              <a:rPr lang="en-US" sz="2000" b="1" dirty="0"/>
              <a:t>Judge Lisa Arnolds</a:t>
            </a:r>
          </a:p>
          <a:p>
            <a:endParaRPr lang="en-US" dirty="0"/>
          </a:p>
          <a:p>
            <a:r>
              <a:rPr lang="en-US" b="1" dirty="0"/>
              <a:t>Kama McConaughy Sarkissian, Esq.</a:t>
            </a:r>
          </a:p>
          <a:p>
            <a:r>
              <a:rPr lang="en-US" b="1" dirty="0"/>
              <a:t>Sameh Afifi, Esq.</a:t>
            </a:r>
          </a:p>
        </p:txBody>
      </p:sp>
    </p:spTree>
    <p:extLst>
      <p:ext uri="{BB962C8B-B14F-4D97-AF65-F5344CB8AC3E}">
        <p14:creationId xmlns:p14="http://schemas.microsoft.com/office/powerpoint/2010/main" val="3227831379"/>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5" name="Isosceles Triangle 74">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0BF2839F-4FFB-44A4-A1E3-4469AE0AB232}"/>
              </a:ext>
            </a:extLst>
          </p:cNvPr>
          <p:cNvSpPr>
            <a:spLocks noGrp="1"/>
          </p:cNvSpPr>
          <p:nvPr>
            <p:ph type="title"/>
          </p:nvPr>
        </p:nvSpPr>
        <p:spPr>
          <a:xfrm>
            <a:off x="673754" y="643467"/>
            <a:ext cx="4203045" cy="1375608"/>
          </a:xfrm>
        </p:spPr>
        <p:txBody>
          <a:bodyPr vert="horz" lIns="91440" tIns="45720" rIns="91440" bIns="45720" rtlCol="0" anchor="ctr">
            <a:normAutofit/>
          </a:bodyPr>
          <a:lstStyle/>
          <a:p>
            <a:pPr>
              <a:lnSpc>
                <a:spcPct val="90000"/>
              </a:lnSpc>
            </a:pPr>
            <a:r>
              <a:rPr lang="en-US" sz="3100" b="1">
                <a:solidFill>
                  <a:schemeClr val="bg1"/>
                </a:solidFill>
              </a:rPr>
              <a:t>Step2: Attend Initial status conference (ISC)</a:t>
            </a:r>
          </a:p>
        </p:txBody>
      </p:sp>
      <p:sp>
        <p:nvSpPr>
          <p:cNvPr id="6" name="TextBox 5">
            <a:extLst>
              <a:ext uri="{FF2B5EF4-FFF2-40B4-BE49-F238E27FC236}">
                <a16:creationId xmlns:a16="http://schemas.microsoft.com/office/drawing/2014/main" id="{0CF9C602-72A3-4E06-8FA1-F03345E1EF59}"/>
              </a:ext>
            </a:extLst>
          </p:cNvPr>
          <p:cNvSpPr txBox="1"/>
          <p:nvPr/>
        </p:nvSpPr>
        <p:spPr>
          <a:xfrm>
            <a:off x="673754" y="2160590"/>
            <a:ext cx="3973943" cy="3440110"/>
          </a:xfrm>
          <a:prstGeom prst="rect">
            <a:avLst/>
          </a:prstGeom>
        </p:spPr>
        <p:txBody>
          <a:bodyPr vert="horz" lIns="91440" tIns="45720" rIns="91440" bIns="45720" rtlCol="0">
            <a:normAutofit/>
          </a:bodyPr>
          <a:lstStyle/>
          <a:p>
            <a:pPr>
              <a:spcBef>
                <a:spcPts val="1000"/>
              </a:spcBef>
              <a:buClr>
                <a:schemeClr val="accent1"/>
              </a:buClr>
              <a:buSzPct val="80000"/>
              <a:buFont typeface="Wingdings 3" charset="2"/>
              <a:buChar char=""/>
            </a:pPr>
            <a:r>
              <a:rPr lang="en-US" dirty="0">
                <a:solidFill>
                  <a:schemeClr val="bg1"/>
                </a:solidFill>
              </a:rPr>
              <a:t> OPTIONAL -  Can request leave from the Court to file certain motions:</a:t>
            </a:r>
          </a:p>
          <a:p>
            <a:pPr lvl="1">
              <a:spcBef>
                <a:spcPts val="1000"/>
              </a:spcBef>
              <a:buClr>
                <a:schemeClr val="accent1"/>
              </a:buClr>
              <a:buSzPct val="80000"/>
              <a:buFont typeface="Wingdings 3" charset="2"/>
              <a:buChar char=""/>
            </a:pPr>
            <a:r>
              <a:rPr lang="en-US" dirty="0">
                <a:solidFill>
                  <a:schemeClr val="bg1"/>
                </a:solidFill>
              </a:rPr>
              <a:t> Motion for appointment of a CFI</a:t>
            </a:r>
          </a:p>
          <a:p>
            <a:pPr lvl="1">
              <a:spcBef>
                <a:spcPts val="1000"/>
              </a:spcBef>
              <a:buClr>
                <a:schemeClr val="accent1"/>
              </a:buClr>
              <a:buSzPct val="80000"/>
              <a:buFont typeface="Wingdings 3" charset="2"/>
              <a:buChar char=""/>
            </a:pPr>
            <a:r>
              <a:rPr lang="en-US" dirty="0">
                <a:solidFill>
                  <a:schemeClr val="bg1"/>
                </a:solidFill>
              </a:rPr>
              <a:t> Motion for Temporary Orders Hearing</a:t>
            </a:r>
          </a:p>
          <a:p>
            <a:pPr lvl="1">
              <a:spcBef>
                <a:spcPts val="1000"/>
              </a:spcBef>
              <a:buClr>
                <a:schemeClr val="accent1"/>
              </a:buClr>
              <a:buSzPct val="80000"/>
              <a:buFont typeface="Wingdings 3" charset="2"/>
              <a:buChar char=""/>
            </a:pPr>
            <a:r>
              <a:rPr lang="en-US" dirty="0">
                <a:solidFill>
                  <a:schemeClr val="bg1"/>
                </a:solidFill>
              </a:rPr>
              <a:t> Motion for Award of Prospective Attorney Fees</a:t>
            </a:r>
          </a:p>
        </p:txBody>
      </p:sp>
      <p:pic>
        <p:nvPicPr>
          <p:cNvPr id="6146" name="Picture 2" descr="People, Business, Meeting, Business Meeting, Coworkers">
            <a:extLst>
              <a:ext uri="{FF2B5EF4-FFF2-40B4-BE49-F238E27FC236}">
                <a16:creationId xmlns:a16="http://schemas.microsoft.com/office/drawing/2014/main" id="{32B89793-D63A-4865-8D88-B16C7247CFB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648" r="15243" b="-2"/>
          <a:stretch/>
        </p:blipFill>
        <p:spPr bwMode="auto">
          <a:xfrm>
            <a:off x="6096001" y="1196444"/>
            <a:ext cx="5143500" cy="4452597"/>
          </a:xfrm>
          <a:prstGeom prst="rect">
            <a:avLst/>
          </a:prstGeom>
          <a:noFill/>
          <a:extLst>
            <a:ext uri="{909E8E84-426E-40DD-AFC4-6F175D3DCCD1}">
              <a14:hiddenFill xmlns:a14="http://schemas.microsoft.com/office/drawing/2010/main">
                <a:solidFill>
                  <a:srgbClr val="FFFFFF"/>
                </a:solidFill>
              </a14:hiddenFill>
            </a:ext>
          </a:extLst>
        </p:spPr>
      </p:pic>
      <p:sp>
        <p:nvSpPr>
          <p:cNvPr id="77" name="Isosceles Triangle 76">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25177576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2839F-4FFB-44A4-A1E3-4469AE0AB232}"/>
              </a:ext>
            </a:extLst>
          </p:cNvPr>
          <p:cNvSpPr>
            <a:spLocks noGrp="1"/>
          </p:cNvSpPr>
          <p:nvPr>
            <p:ph type="title"/>
          </p:nvPr>
        </p:nvSpPr>
        <p:spPr>
          <a:xfrm>
            <a:off x="5536734" y="609600"/>
            <a:ext cx="3737268" cy="1320800"/>
          </a:xfrm>
        </p:spPr>
        <p:txBody>
          <a:bodyPr vert="horz" lIns="91440" tIns="45720" rIns="91440" bIns="45720" rtlCol="0" anchor="t">
            <a:normAutofit fontScale="90000"/>
          </a:bodyPr>
          <a:lstStyle/>
          <a:p>
            <a:pPr>
              <a:lnSpc>
                <a:spcPct val="90000"/>
              </a:lnSpc>
            </a:pPr>
            <a:r>
              <a:rPr lang="en-US" sz="2800" b="1" dirty="0"/>
              <a:t>Step2: Exceptions to Attending Initial status conference (ISC) -</a:t>
            </a:r>
            <a:endParaRPr lang="en-US" sz="2800" b="1" dirty="0">
              <a:solidFill>
                <a:schemeClr val="accent5">
                  <a:lumMod val="60000"/>
                  <a:lumOff val="40000"/>
                </a:schemeClr>
              </a:solidFill>
            </a:endParaRPr>
          </a:p>
        </p:txBody>
      </p:sp>
      <p:sp>
        <p:nvSpPr>
          <p:cNvPr id="6" name="TextBox 5">
            <a:extLst>
              <a:ext uri="{FF2B5EF4-FFF2-40B4-BE49-F238E27FC236}">
                <a16:creationId xmlns:a16="http://schemas.microsoft.com/office/drawing/2014/main" id="{0CF9C602-72A3-4E06-8FA1-F03345E1EF59}"/>
              </a:ext>
            </a:extLst>
          </p:cNvPr>
          <p:cNvSpPr txBox="1"/>
          <p:nvPr/>
        </p:nvSpPr>
        <p:spPr>
          <a:xfrm>
            <a:off x="5209563" y="1930400"/>
            <a:ext cx="6663989" cy="4593229"/>
          </a:xfrm>
          <a:prstGeom prst="rect">
            <a:avLst/>
          </a:prstGeom>
        </p:spPr>
        <p:txBody>
          <a:bodyPr vert="horz" lIns="91440" tIns="45720" rIns="91440" bIns="45720" rtlCol="0">
            <a:normAutofit/>
          </a:bodyPr>
          <a:lstStyle/>
          <a:p>
            <a:pPr>
              <a:lnSpc>
                <a:spcPct val="90000"/>
              </a:lnSpc>
              <a:spcBef>
                <a:spcPts val="1000"/>
              </a:spcBef>
              <a:buClr>
                <a:schemeClr val="accent1"/>
              </a:buClr>
              <a:buSzPct val="80000"/>
              <a:buFont typeface="Wingdings 3" charset="2"/>
              <a:buChar char=""/>
            </a:pPr>
            <a:r>
              <a:rPr lang="en-US" sz="1600" dirty="0">
                <a:solidFill>
                  <a:schemeClr val="tx1">
                    <a:lumMod val="75000"/>
                    <a:lumOff val="25000"/>
                  </a:schemeClr>
                </a:solidFill>
              </a:rPr>
              <a:t> </a:t>
            </a:r>
            <a:r>
              <a:rPr lang="en-US" sz="1600" u="sng" dirty="0">
                <a:solidFill>
                  <a:schemeClr val="tx1">
                    <a:lumMod val="75000"/>
                    <a:lumOff val="25000"/>
                  </a:schemeClr>
                </a:solidFill>
              </a:rPr>
              <a:t>If a Party Not Represented by Counsel</a:t>
            </a:r>
          </a:p>
          <a:p>
            <a:pPr lvl="1">
              <a:lnSpc>
                <a:spcPct val="90000"/>
              </a:lnSpc>
              <a:spcBef>
                <a:spcPts val="1000"/>
              </a:spcBef>
              <a:buClr>
                <a:schemeClr val="accent1"/>
              </a:buClr>
              <a:buSzPct val="80000"/>
              <a:buFont typeface="Wingdings 3" charset="2"/>
              <a:buChar char=""/>
            </a:pPr>
            <a:r>
              <a:rPr lang="en-US" sz="1600" dirty="0">
                <a:solidFill>
                  <a:schemeClr val="tx1">
                    <a:lumMod val="75000"/>
                    <a:lumOff val="25000"/>
                  </a:schemeClr>
                </a:solidFill>
              </a:rPr>
              <a:t> Parties agree on all aspects and file a written Separation Agreement with the Court;</a:t>
            </a:r>
          </a:p>
          <a:p>
            <a:pPr lvl="1">
              <a:lnSpc>
                <a:spcPct val="90000"/>
              </a:lnSpc>
              <a:spcBef>
                <a:spcPts val="1000"/>
              </a:spcBef>
              <a:buClr>
                <a:schemeClr val="accent1"/>
              </a:buClr>
              <a:buSzPct val="80000"/>
              <a:buFont typeface="Wingdings 3" charset="2"/>
              <a:buChar char=""/>
            </a:pPr>
            <a:r>
              <a:rPr lang="en-US" sz="1600" dirty="0">
                <a:solidFill>
                  <a:schemeClr val="tx1">
                    <a:lumMod val="75000"/>
                    <a:lumOff val="25000"/>
                  </a:schemeClr>
                </a:solidFill>
              </a:rPr>
              <a:t> Parties have exchanged all C.R.C.P. 16.2 disclosures;</a:t>
            </a:r>
          </a:p>
          <a:p>
            <a:pPr lvl="1">
              <a:lnSpc>
                <a:spcPct val="90000"/>
              </a:lnSpc>
              <a:spcBef>
                <a:spcPts val="1000"/>
              </a:spcBef>
              <a:buClr>
                <a:schemeClr val="accent1"/>
              </a:buClr>
              <a:buSzPct val="80000"/>
              <a:buFont typeface="Wingdings 3" charset="2"/>
              <a:buChar char=""/>
            </a:pPr>
            <a:r>
              <a:rPr lang="en-US" sz="1600" dirty="0">
                <a:solidFill>
                  <a:schemeClr val="tx1">
                    <a:lumMod val="75000"/>
                    <a:lumOff val="25000"/>
                  </a:schemeClr>
                </a:solidFill>
              </a:rPr>
              <a:t> No Children under 18 years of age;</a:t>
            </a:r>
          </a:p>
          <a:p>
            <a:pPr lvl="1">
              <a:lnSpc>
                <a:spcPct val="90000"/>
              </a:lnSpc>
              <a:spcBef>
                <a:spcPts val="1000"/>
              </a:spcBef>
              <a:buClr>
                <a:schemeClr val="accent1"/>
              </a:buClr>
              <a:buSzPct val="80000"/>
              <a:buFont typeface="Wingdings 3" charset="2"/>
              <a:buChar char=""/>
            </a:pPr>
            <a:r>
              <a:rPr lang="en-US" sz="1600" dirty="0">
                <a:solidFill>
                  <a:schemeClr val="tx1">
                    <a:lumMod val="75000"/>
                    <a:lumOff val="25000"/>
                  </a:schemeClr>
                </a:solidFill>
              </a:rPr>
              <a:t> Wife is not pregnant; AND</a:t>
            </a:r>
          </a:p>
          <a:p>
            <a:pPr lvl="1">
              <a:lnSpc>
                <a:spcPct val="90000"/>
              </a:lnSpc>
              <a:spcBef>
                <a:spcPts val="1000"/>
              </a:spcBef>
              <a:buClr>
                <a:schemeClr val="accent1"/>
              </a:buClr>
              <a:buSzPct val="80000"/>
              <a:buFont typeface="Wingdings 3" charset="2"/>
              <a:buChar char=""/>
            </a:pPr>
            <a:r>
              <a:rPr lang="en-US" sz="1600" dirty="0">
                <a:solidFill>
                  <a:schemeClr val="tx1">
                    <a:lumMod val="75000"/>
                    <a:lumOff val="25000"/>
                  </a:schemeClr>
                </a:solidFill>
              </a:rPr>
              <a:t> Parties file ADWO. Rule 16.2(c)(1)(D) </a:t>
            </a:r>
          </a:p>
          <a:p>
            <a:pPr>
              <a:lnSpc>
                <a:spcPct val="90000"/>
              </a:lnSpc>
              <a:spcBef>
                <a:spcPts val="1000"/>
              </a:spcBef>
              <a:buClr>
                <a:schemeClr val="accent1"/>
              </a:buClr>
              <a:buSzPct val="80000"/>
              <a:buFont typeface="Wingdings 3" charset="2"/>
              <a:buChar char=""/>
            </a:pPr>
            <a:r>
              <a:rPr lang="en-US" sz="1600" dirty="0">
                <a:solidFill>
                  <a:schemeClr val="tx1">
                    <a:lumMod val="75000"/>
                    <a:lumOff val="25000"/>
                  </a:schemeClr>
                </a:solidFill>
              </a:rPr>
              <a:t> </a:t>
            </a:r>
            <a:r>
              <a:rPr lang="en-US" sz="1600" u="sng" dirty="0">
                <a:solidFill>
                  <a:schemeClr val="tx1">
                    <a:lumMod val="75000"/>
                    <a:lumOff val="25000"/>
                  </a:schemeClr>
                </a:solidFill>
              </a:rPr>
              <a:t>If Both Parties Represented by Counsel, Parties file</a:t>
            </a:r>
          </a:p>
          <a:p>
            <a:pPr lvl="1">
              <a:lnSpc>
                <a:spcPct val="90000"/>
              </a:lnSpc>
              <a:spcBef>
                <a:spcPts val="1000"/>
              </a:spcBef>
              <a:buClr>
                <a:schemeClr val="accent1"/>
              </a:buClr>
              <a:buSzPct val="80000"/>
              <a:buFont typeface="Wingdings 3" charset="2"/>
              <a:buChar char=""/>
            </a:pPr>
            <a:r>
              <a:rPr lang="en-US" sz="1600" dirty="0">
                <a:solidFill>
                  <a:schemeClr val="tx1">
                    <a:lumMod val="75000"/>
                    <a:lumOff val="25000"/>
                  </a:schemeClr>
                </a:solidFill>
              </a:rPr>
              <a:t> Stipulated Case Management Plan; or</a:t>
            </a:r>
          </a:p>
          <a:p>
            <a:pPr lvl="1">
              <a:lnSpc>
                <a:spcPct val="90000"/>
              </a:lnSpc>
              <a:spcBef>
                <a:spcPts val="1000"/>
              </a:spcBef>
              <a:buClr>
                <a:schemeClr val="accent1"/>
              </a:buClr>
              <a:buSzPct val="80000"/>
              <a:buFont typeface="Wingdings 3" charset="2"/>
              <a:buChar char=""/>
            </a:pPr>
            <a:r>
              <a:rPr lang="en-US" sz="1600" dirty="0">
                <a:solidFill>
                  <a:schemeClr val="tx1">
                    <a:lumMod val="75000"/>
                    <a:lumOff val="25000"/>
                  </a:schemeClr>
                </a:solidFill>
              </a:rPr>
              <a:t> Completed Parenting Plan, Separation Agreement, and ADWO;</a:t>
            </a:r>
          </a:p>
          <a:p>
            <a:pPr lvl="1">
              <a:lnSpc>
                <a:spcPct val="90000"/>
              </a:lnSpc>
              <a:spcBef>
                <a:spcPts val="1000"/>
              </a:spcBef>
              <a:buClr>
                <a:schemeClr val="accent1"/>
              </a:buClr>
              <a:buSzPct val="80000"/>
              <a:buFont typeface="Wingdings 3" charset="2"/>
              <a:buChar char=""/>
            </a:pPr>
            <a:r>
              <a:rPr lang="en-US" sz="1600" dirty="0">
                <a:solidFill>
                  <a:schemeClr val="tx1">
                    <a:lumMod val="75000"/>
                    <a:lumOff val="25000"/>
                  </a:schemeClr>
                </a:solidFill>
              </a:rPr>
              <a:t>Sworn Financial Statements (JDF1111); and</a:t>
            </a:r>
          </a:p>
          <a:p>
            <a:pPr lvl="1">
              <a:lnSpc>
                <a:spcPct val="90000"/>
              </a:lnSpc>
              <a:spcBef>
                <a:spcPts val="1000"/>
              </a:spcBef>
              <a:buClr>
                <a:schemeClr val="accent1"/>
              </a:buClr>
              <a:buSzPct val="80000"/>
              <a:buFont typeface="Wingdings 3" charset="2"/>
              <a:buChar char=""/>
            </a:pPr>
            <a:r>
              <a:rPr lang="en-US" sz="1600" dirty="0">
                <a:solidFill>
                  <a:schemeClr val="tx1">
                    <a:lumMod val="75000"/>
                    <a:lumOff val="25000"/>
                  </a:schemeClr>
                </a:solidFill>
              </a:rPr>
              <a:t>Certificates of Compliance with 16.2(e)(JDF1104) Rule 16.2(c)(1)(C).</a:t>
            </a:r>
          </a:p>
        </p:txBody>
      </p:sp>
      <p:pic>
        <p:nvPicPr>
          <p:cNvPr id="6146" name="Picture 2" descr="People, Business, Meeting, Business Meeting, Coworkers">
            <a:extLst>
              <a:ext uri="{FF2B5EF4-FFF2-40B4-BE49-F238E27FC236}">
                <a16:creationId xmlns:a16="http://schemas.microsoft.com/office/drawing/2014/main" id="{32B89793-D63A-4865-8D88-B16C7247CFB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948" r="27541" b="-2"/>
          <a:stretch/>
        </p:blipFill>
        <p:spPr bwMode="auto">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a:noFill/>
          <a:extLst>
            <a:ext uri="{909E8E84-426E-40DD-AFC4-6F175D3DCCD1}">
              <a14:hiddenFill xmlns:a14="http://schemas.microsoft.com/office/drawing/2010/main">
                <a:solidFill>
                  <a:srgbClr val="FFFFFF"/>
                </a:solidFill>
              </a14:hiddenFill>
            </a:ext>
          </a:extLst>
        </p:spPr>
      </p:pic>
      <p:sp>
        <p:nvSpPr>
          <p:cNvPr id="6148" name="Isosceles Triangle 70">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03349992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D3004-949F-4B36-964D-5EF3BE70AF4E}"/>
              </a:ext>
            </a:extLst>
          </p:cNvPr>
          <p:cNvSpPr>
            <a:spLocks noGrp="1"/>
          </p:cNvSpPr>
          <p:nvPr>
            <p:ph type="title"/>
          </p:nvPr>
        </p:nvSpPr>
        <p:spPr>
          <a:xfrm>
            <a:off x="5536734" y="609600"/>
            <a:ext cx="3737268" cy="1320800"/>
          </a:xfrm>
        </p:spPr>
        <p:txBody>
          <a:bodyPr vert="horz" lIns="91440" tIns="45720" rIns="91440" bIns="45720" rtlCol="0" anchor="t">
            <a:normAutofit/>
          </a:bodyPr>
          <a:lstStyle/>
          <a:p>
            <a:pPr>
              <a:lnSpc>
                <a:spcPct val="90000"/>
              </a:lnSpc>
            </a:pPr>
            <a:r>
              <a:rPr lang="en-US" sz="2800" dirty="0"/>
              <a:t>EXCHANGE RULE 16.2 Mandatory Financial Disclosures</a:t>
            </a:r>
          </a:p>
        </p:txBody>
      </p:sp>
      <p:sp>
        <p:nvSpPr>
          <p:cNvPr id="6" name="TextBox 5">
            <a:extLst>
              <a:ext uri="{FF2B5EF4-FFF2-40B4-BE49-F238E27FC236}">
                <a16:creationId xmlns:a16="http://schemas.microsoft.com/office/drawing/2014/main" id="{6AE46D02-A297-48C0-AF25-4712A4089974}"/>
              </a:ext>
            </a:extLst>
          </p:cNvPr>
          <p:cNvSpPr txBox="1"/>
          <p:nvPr/>
        </p:nvSpPr>
        <p:spPr>
          <a:xfrm>
            <a:off x="5209563" y="2160589"/>
            <a:ext cx="6513864" cy="3880773"/>
          </a:xfrm>
          <a:prstGeom prst="rect">
            <a:avLst/>
          </a:prstGeom>
        </p:spPr>
        <p:txBody>
          <a:bodyPr vert="horz" lIns="91440" tIns="45720" rIns="91440" bIns="45720" rtlCol="0">
            <a:normAutofit/>
          </a:bodyPr>
          <a:lstStyle/>
          <a:p>
            <a:pPr>
              <a:lnSpc>
                <a:spcPct val="90000"/>
              </a:lnSpc>
              <a:spcBef>
                <a:spcPts val="1000"/>
              </a:spcBef>
              <a:buClr>
                <a:schemeClr val="accent1"/>
              </a:buClr>
              <a:buSzPct val="80000"/>
              <a:buFont typeface="Wingdings 3" charset="2"/>
              <a:buChar char=""/>
            </a:pPr>
            <a:r>
              <a:rPr lang="en-US" sz="2000" dirty="0">
                <a:solidFill>
                  <a:schemeClr val="tx1">
                    <a:lumMod val="75000"/>
                    <a:lumOff val="25000"/>
                  </a:schemeClr>
                </a:solidFill>
              </a:rPr>
              <a:t>Due within 42 days after service of petition, or typically by the time of the ISC</a:t>
            </a:r>
          </a:p>
          <a:p>
            <a:pPr>
              <a:lnSpc>
                <a:spcPct val="90000"/>
              </a:lnSpc>
              <a:spcBef>
                <a:spcPts val="1000"/>
              </a:spcBef>
              <a:buClr>
                <a:schemeClr val="accent1"/>
              </a:buClr>
              <a:buSzPct val="80000"/>
              <a:buFont typeface="Wingdings 3" charset="2"/>
              <a:buChar char=""/>
            </a:pPr>
            <a:endParaRPr lang="en-US" sz="2000" dirty="0">
              <a:solidFill>
                <a:schemeClr val="tx1">
                  <a:lumMod val="75000"/>
                  <a:lumOff val="25000"/>
                </a:schemeClr>
              </a:solidFill>
            </a:endParaRPr>
          </a:p>
          <a:p>
            <a:pPr>
              <a:lnSpc>
                <a:spcPct val="90000"/>
              </a:lnSpc>
              <a:spcBef>
                <a:spcPts val="1000"/>
              </a:spcBef>
              <a:buClr>
                <a:schemeClr val="accent1"/>
              </a:buClr>
              <a:buSzPct val="80000"/>
              <a:buFont typeface="Wingdings 3" charset="2"/>
              <a:buChar char=""/>
            </a:pPr>
            <a:r>
              <a:rPr lang="en-US" sz="2000" dirty="0">
                <a:solidFill>
                  <a:schemeClr val="tx1">
                    <a:lumMod val="75000"/>
                    <a:lumOff val="25000"/>
                  </a:schemeClr>
                </a:solidFill>
              </a:rPr>
              <a:t>Form 35.1 (Sworn Financial Statement JDF1111; Tax Returns, Real Estate Documents, Personal Debt, Investments, Bank Records, Income Documentation, Insurance Documentation, Children’s Expenses)</a:t>
            </a:r>
          </a:p>
          <a:p>
            <a:pPr>
              <a:lnSpc>
                <a:spcPct val="90000"/>
              </a:lnSpc>
              <a:spcBef>
                <a:spcPts val="1000"/>
              </a:spcBef>
              <a:buClr>
                <a:schemeClr val="accent1"/>
              </a:buClr>
              <a:buSzPct val="80000"/>
              <a:buFont typeface="Wingdings 3" charset="2"/>
              <a:buChar char=""/>
            </a:pPr>
            <a:r>
              <a:rPr lang="en-US" sz="2000" dirty="0">
                <a:solidFill>
                  <a:schemeClr val="tx1">
                    <a:lumMod val="75000"/>
                    <a:lumOff val="25000"/>
                  </a:schemeClr>
                </a:solidFill>
              </a:rPr>
              <a:t>Work with your Client to get the mandatory disclosures completed on time. </a:t>
            </a:r>
          </a:p>
          <a:p>
            <a:pPr>
              <a:lnSpc>
                <a:spcPct val="90000"/>
              </a:lnSpc>
              <a:spcBef>
                <a:spcPts val="1000"/>
              </a:spcBef>
              <a:buClr>
                <a:schemeClr val="accent1"/>
              </a:buClr>
              <a:buSzPct val="80000"/>
              <a:buFont typeface="Wingdings 3" charset="2"/>
              <a:buChar char=""/>
            </a:pPr>
            <a:r>
              <a:rPr lang="en-US" sz="2000" dirty="0">
                <a:solidFill>
                  <a:schemeClr val="tx1">
                    <a:lumMod val="75000"/>
                    <a:lumOff val="25000"/>
                  </a:schemeClr>
                </a:solidFill>
              </a:rPr>
              <a:t>More economical to use the Paralegal assistance/time for this task if they are knowledgeable. </a:t>
            </a:r>
          </a:p>
        </p:txBody>
      </p:sp>
      <p:pic>
        <p:nvPicPr>
          <p:cNvPr id="7170" name="Picture 2" descr="Coins, Currency, Investment, Insurance, Cash, Banking">
            <a:extLst>
              <a:ext uri="{FF2B5EF4-FFF2-40B4-BE49-F238E27FC236}">
                <a16:creationId xmlns:a16="http://schemas.microsoft.com/office/drawing/2014/main" id="{4BD9A433-71A7-4370-9205-A5957629C0F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7697" r="9793" b="-2"/>
          <a:stretch/>
        </p:blipFill>
        <p:spPr bwMode="auto">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a:noFill/>
          <a:extLst>
            <a:ext uri="{909E8E84-426E-40DD-AFC4-6F175D3DCCD1}">
              <a14:hiddenFill xmlns:a14="http://schemas.microsoft.com/office/drawing/2010/main">
                <a:solidFill>
                  <a:srgbClr val="FFFFFF"/>
                </a:solidFill>
              </a14:hiddenFill>
            </a:ext>
          </a:extLst>
        </p:spPr>
      </p:pic>
      <p:sp>
        <p:nvSpPr>
          <p:cNvPr id="71" name="Isosceles Triangle 70">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730156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15CC2-EFD0-4302-956F-F840AD461DC1}"/>
              </a:ext>
            </a:extLst>
          </p:cNvPr>
          <p:cNvSpPr>
            <a:spLocks noGrp="1"/>
          </p:cNvSpPr>
          <p:nvPr>
            <p:ph type="title"/>
          </p:nvPr>
        </p:nvSpPr>
        <p:spPr>
          <a:xfrm>
            <a:off x="5536734" y="609600"/>
            <a:ext cx="3737268" cy="1320800"/>
          </a:xfrm>
        </p:spPr>
        <p:txBody>
          <a:bodyPr>
            <a:normAutofit/>
          </a:bodyPr>
          <a:lstStyle/>
          <a:p>
            <a:pPr>
              <a:lnSpc>
                <a:spcPct val="90000"/>
              </a:lnSpc>
            </a:pPr>
            <a:r>
              <a:rPr lang="en-US" sz="2800" b="1" dirty="0"/>
              <a:t>Step 3: Temporary Orders Hearing </a:t>
            </a:r>
            <a:r>
              <a:rPr lang="en-US" sz="2800" b="1" dirty="0">
                <a:solidFill>
                  <a:schemeClr val="accent5">
                    <a:lumMod val="60000"/>
                    <a:lumOff val="40000"/>
                  </a:schemeClr>
                </a:solidFill>
              </a:rPr>
              <a:t>(Optional)</a:t>
            </a:r>
          </a:p>
        </p:txBody>
      </p:sp>
      <p:sp>
        <p:nvSpPr>
          <p:cNvPr id="3" name="Content Placeholder 2">
            <a:extLst>
              <a:ext uri="{FF2B5EF4-FFF2-40B4-BE49-F238E27FC236}">
                <a16:creationId xmlns:a16="http://schemas.microsoft.com/office/drawing/2014/main" id="{E52F757D-F7CC-4BBC-9B19-6046862AE9F6}"/>
              </a:ext>
            </a:extLst>
          </p:cNvPr>
          <p:cNvSpPr>
            <a:spLocks noGrp="1"/>
          </p:cNvSpPr>
          <p:nvPr>
            <p:ph idx="1"/>
          </p:nvPr>
        </p:nvSpPr>
        <p:spPr>
          <a:xfrm>
            <a:off x="5209563" y="2160589"/>
            <a:ext cx="5790533" cy="4087811"/>
          </a:xfrm>
        </p:spPr>
        <p:txBody>
          <a:bodyPr>
            <a:normAutofit lnSpcReduction="10000"/>
          </a:bodyPr>
          <a:lstStyle/>
          <a:p>
            <a:r>
              <a:rPr lang="en-US" dirty="0"/>
              <a:t>May address TEMPORARY:</a:t>
            </a:r>
          </a:p>
          <a:p>
            <a:pPr lvl="1"/>
            <a:r>
              <a:rPr lang="en-US" dirty="0"/>
              <a:t>Child support </a:t>
            </a:r>
          </a:p>
          <a:p>
            <a:pPr lvl="1"/>
            <a:r>
              <a:rPr lang="en-US" dirty="0"/>
              <a:t>Maintenance </a:t>
            </a:r>
          </a:p>
          <a:p>
            <a:pPr lvl="1"/>
            <a:r>
              <a:rPr lang="en-US" dirty="0"/>
              <a:t>Parenting time/Decision-Making </a:t>
            </a:r>
          </a:p>
          <a:p>
            <a:r>
              <a:rPr lang="en-US" dirty="0"/>
              <a:t>May also address</a:t>
            </a:r>
          </a:p>
          <a:p>
            <a:pPr lvl="1"/>
            <a:r>
              <a:rPr lang="en-US" dirty="0"/>
              <a:t>Current and Prospective attorney’s fees</a:t>
            </a:r>
          </a:p>
          <a:p>
            <a:pPr lvl="1"/>
            <a:r>
              <a:rPr lang="en-US" dirty="0"/>
              <a:t>Payment of Expenses</a:t>
            </a:r>
          </a:p>
          <a:p>
            <a:pPr lvl="1"/>
            <a:r>
              <a:rPr lang="en-US" dirty="0"/>
              <a:t>Use of marital home and other property </a:t>
            </a:r>
          </a:p>
          <a:p>
            <a:r>
              <a:rPr lang="en-US" dirty="0"/>
              <a:t>Appointment of Child and Family Investigator</a:t>
            </a:r>
          </a:p>
          <a:p>
            <a:pPr marL="0" indent="0">
              <a:buNone/>
            </a:pPr>
            <a:r>
              <a:rPr lang="en-US" dirty="0">
                <a:solidFill>
                  <a:schemeClr val="tx1"/>
                </a:solidFill>
              </a:rPr>
              <a:t>Temporary Orders are only for the Pendency of the case and are without prejudice to either party at Permanent Orders.</a:t>
            </a:r>
          </a:p>
          <a:p>
            <a:endParaRPr lang="en-US" dirty="0"/>
          </a:p>
        </p:txBody>
      </p:sp>
      <p:pic>
        <p:nvPicPr>
          <p:cNvPr id="9218" name="Picture 2" descr="Hammer, Books, Law, Dish, Lawyer, Paragraphs">
            <a:extLst>
              <a:ext uri="{FF2B5EF4-FFF2-40B4-BE49-F238E27FC236}">
                <a16:creationId xmlns:a16="http://schemas.microsoft.com/office/drawing/2014/main" id="{7D24F76F-1D70-4E6D-A85E-EC62189834C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681" r="20320"/>
          <a:stretch/>
        </p:blipFill>
        <p:spPr bwMode="auto">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a:noFill/>
          <a:extLst>
            <a:ext uri="{909E8E84-426E-40DD-AFC4-6F175D3DCCD1}">
              <a14:hiddenFill xmlns:a14="http://schemas.microsoft.com/office/drawing/2010/main">
                <a:solidFill>
                  <a:srgbClr val="FFFFFF"/>
                </a:solidFill>
              </a14:hiddenFill>
            </a:ext>
          </a:extLst>
        </p:spPr>
      </p:pic>
      <p:sp>
        <p:nvSpPr>
          <p:cNvPr id="135" name="Isosceles Triangle 134">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123293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2A6F5-8858-4724-B8CA-0036148F7648}"/>
              </a:ext>
            </a:extLst>
          </p:cNvPr>
          <p:cNvSpPr>
            <a:spLocks noGrp="1"/>
          </p:cNvSpPr>
          <p:nvPr>
            <p:ph type="title"/>
          </p:nvPr>
        </p:nvSpPr>
        <p:spPr/>
        <p:txBody>
          <a:bodyPr>
            <a:normAutofit/>
          </a:bodyPr>
          <a:lstStyle/>
          <a:p>
            <a:r>
              <a:rPr lang="en-US" dirty="0"/>
              <a:t>Child &amp; Family Investigator (CFI)</a:t>
            </a:r>
            <a:br>
              <a:rPr lang="en-US" sz="1800" i="1" dirty="0">
                <a:solidFill>
                  <a:schemeClr val="tx2"/>
                </a:solidFill>
              </a:rPr>
            </a:br>
            <a:r>
              <a:rPr lang="en-US" sz="1800" i="1" dirty="0">
                <a:solidFill>
                  <a:schemeClr val="tx2"/>
                </a:solidFill>
              </a:rPr>
              <a:t>Only if there are minor children</a:t>
            </a:r>
            <a:br>
              <a:rPr lang="en-US" sz="1800" i="1" dirty="0">
                <a:solidFill>
                  <a:schemeClr val="tx2"/>
                </a:solidFill>
              </a:rPr>
            </a:br>
            <a:r>
              <a:rPr lang="en-US" sz="1800" i="1" dirty="0">
                <a:solidFill>
                  <a:schemeClr val="tx2"/>
                </a:solidFill>
              </a:rPr>
              <a:t>C.R.S. 14-10-116.5</a:t>
            </a:r>
            <a:endParaRPr lang="en-US" dirty="0"/>
          </a:p>
        </p:txBody>
      </p:sp>
      <p:sp>
        <p:nvSpPr>
          <p:cNvPr id="3" name="Content Placeholder 2">
            <a:extLst>
              <a:ext uri="{FF2B5EF4-FFF2-40B4-BE49-F238E27FC236}">
                <a16:creationId xmlns:a16="http://schemas.microsoft.com/office/drawing/2014/main" id="{975D8ACD-F6F5-42AE-A9D9-DDAAE4421F82}"/>
              </a:ext>
            </a:extLst>
          </p:cNvPr>
          <p:cNvSpPr>
            <a:spLocks noGrp="1"/>
          </p:cNvSpPr>
          <p:nvPr>
            <p:ph idx="1"/>
          </p:nvPr>
        </p:nvSpPr>
        <p:spPr>
          <a:xfrm>
            <a:off x="513561" y="1723860"/>
            <a:ext cx="8596668" cy="3880773"/>
          </a:xfrm>
        </p:spPr>
        <p:txBody>
          <a:bodyPr>
            <a:noAutofit/>
          </a:bodyPr>
          <a:lstStyle/>
          <a:p>
            <a:r>
              <a:rPr lang="en-US" sz="2000" dirty="0"/>
              <a:t>A CFI is usually a licensed attorney or mental health professional </a:t>
            </a:r>
          </a:p>
          <a:p>
            <a:r>
              <a:rPr lang="en-US" sz="2000" dirty="0"/>
              <a:t>Appointed to investigate and make independent and informed recommendations to the Court in accordance with the best interests of the minor children.</a:t>
            </a:r>
          </a:p>
          <a:p>
            <a:r>
              <a:rPr lang="en-US" sz="2000" dirty="0"/>
              <a:t>Appointment based upon:</a:t>
            </a:r>
          </a:p>
          <a:p>
            <a:pPr lvl="1"/>
            <a:r>
              <a:rPr lang="en-US" sz="2000" dirty="0"/>
              <a:t>Filing of a Motion by either party; or</a:t>
            </a:r>
          </a:p>
          <a:p>
            <a:pPr lvl="1"/>
            <a:r>
              <a:rPr lang="en-US" sz="2000" dirty="0"/>
              <a:t>Court’s own motion</a:t>
            </a:r>
          </a:p>
          <a:p>
            <a:r>
              <a:rPr lang="en-US" sz="2000" dirty="0"/>
              <a:t>Either party may file form JDF208 to have the Court decide whether the party qualifies for state pay for her/his share of CFI’s fees</a:t>
            </a:r>
          </a:p>
          <a:p>
            <a:r>
              <a:rPr lang="en-US" sz="2000" dirty="0"/>
              <a:t>CFI shall investigate, report, and make recommendations regarding parental responsibilities (parenting time and decision-making authority)</a:t>
            </a:r>
          </a:p>
          <a:p>
            <a:r>
              <a:rPr lang="en-US" sz="2000" dirty="0"/>
              <a:t>The Court is not obliged to follow the CFI’s recommendation</a:t>
            </a:r>
          </a:p>
        </p:txBody>
      </p:sp>
    </p:spTree>
    <p:extLst>
      <p:ext uri="{BB962C8B-B14F-4D97-AF65-F5344CB8AC3E}">
        <p14:creationId xmlns:p14="http://schemas.microsoft.com/office/powerpoint/2010/main" val="17958408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E953A-E85E-439E-893F-46A0BA9998A6}"/>
              </a:ext>
            </a:extLst>
          </p:cNvPr>
          <p:cNvSpPr>
            <a:spLocks noGrp="1"/>
          </p:cNvSpPr>
          <p:nvPr>
            <p:ph type="title"/>
          </p:nvPr>
        </p:nvSpPr>
        <p:spPr>
          <a:xfrm>
            <a:off x="677334" y="609600"/>
            <a:ext cx="8596668" cy="1320800"/>
          </a:xfrm>
        </p:spPr>
        <p:txBody>
          <a:bodyPr anchor="t">
            <a:normAutofit/>
          </a:bodyPr>
          <a:lstStyle/>
          <a:p>
            <a:r>
              <a:rPr lang="en-US" b="1" dirty="0"/>
              <a:t>Step 4: Mediation</a:t>
            </a:r>
            <a:br>
              <a:rPr lang="en-US" b="1" dirty="0"/>
            </a:br>
            <a:endParaRPr lang="en-US" b="1" dirty="0"/>
          </a:p>
        </p:txBody>
      </p:sp>
      <p:sp>
        <p:nvSpPr>
          <p:cNvPr id="6" name="Content Placeholder 2">
            <a:extLst>
              <a:ext uri="{FF2B5EF4-FFF2-40B4-BE49-F238E27FC236}">
                <a16:creationId xmlns:a16="http://schemas.microsoft.com/office/drawing/2014/main" id="{7F885062-77AA-4CBD-BA5B-7C2F1FF25810}"/>
              </a:ext>
            </a:extLst>
          </p:cNvPr>
          <p:cNvSpPr>
            <a:spLocks noGrp="1"/>
          </p:cNvSpPr>
          <p:nvPr>
            <p:ph idx="1"/>
          </p:nvPr>
        </p:nvSpPr>
        <p:spPr>
          <a:xfrm>
            <a:off x="5626602" y="1488613"/>
            <a:ext cx="5423429" cy="3880773"/>
          </a:xfrm>
        </p:spPr>
        <p:txBody>
          <a:bodyPr>
            <a:noAutofit/>
          </a:bodyPr>
          <a:lstStyle/>
          <a:p>
            <a:pPr>
              <a:lnSpc>
                <a:spcPct val="90000"/>
              </a:lnSpc>
            </a:pPr>
            <a:r>
              <a:rPr lang="en-US" dirty="0"/>
              <a:t>Contact Office of Dispute Resolution</a:t>
            </a:r>
          </a:p>
          <a:p>
            <a:pPr lvl="1">
              <a:lnSpc>
                <a:spcPct val="90000"/>
              </a:lnSpc>
            </a:pPr>
            <a:r>
              <a:rPr lang="en-US" sz="1800" dirty="0"/>
              <a:t>Or Contact Mediators directly</a:t>
            </a:r>
          </a:p>
          <a:p>
            <a:pPr>
              <a:lnSpc>
                <a:spcPct val="90000"/>
              </a:lnSpc>
            </a:pPr>
            <a:r>
              <a:rPr lang="en-US" dirty="0"/>
              <a:t>All negotiations are confidential </a:t>
            </a:r>
          </a:p>
          <a:p>
            <a:pPr>
              <a:lnSpc>
                <a:spcPct val="90000"/>
              </a:lnSpc>
            </a:pPr>
            <a:r>
              <a:rPr lang="en-US" dirty="0"/>
              <a:t>Prepare Confidential Position Statement and send to mediator</a:t>
            </a:r>
          </a:p>
          <a:p>
            <a:pPr>
              <a:lnSpc>
                <a:spcPct val="90000"/>
              </a:lnSpc>
            </a:pPr>
            <a:r>
              <a:rPr lang="en-US" dirty="0"/>
              <a:t>Mediator usually meets with each party separately (“Shuttle Diplomacy”)</a:t>
            </a:r>
          </a:p>
          <a:p>
            <a:pPr>
              <a:lnSpc>
                <a:spcPct val="90000"/>
              </a:lnSpc>
            </a:pPr>
            <a:r>
              <a:rPr lang="en-US" dirty="0"/>
              <a:t>Mediator should not tell the other party any confidential discussions unless agreed to by the party</a:t>
            </a:r>
          </a:p>
          <a:p>
            <a:pPr>
              <a:lnSpc>
                <a:spcPct val="90000"/>
              </a:lnSpc>
            </a:pPr>
            <a:r>
              <a:rPr lang="en-US" dirty="0"/>
              <a:t>If no agreement is reached, no party may refer to any negotiations or proposals made during Mediation</a:t>
            </a:r>
          </a:p>
          <a:p>
            <a:pPr marL="0" indent="0">
              <a:lnSpc>
                <a:spcPct val="90000"/>
              </a:lnSpc>
              <a:buNone/>
            </a:pPr>
            <a:r>
              <a:rPr lang="en-US" dirty="0"/>
              <a:t> </a:t>
            </a:r>
          </a:p>
          <a:p>
            <a:pPr>
              <a:lnSpc>
                <a:spcPct val="90000"/>
              </a:lnSpc>
            </a:pPr>
            <a:endParaRPr lang="en-US" dirty="0"/>
          </a:p>
        </p:txBody>
      </p:sp>
      <p:pic>
        <p:nvPicPr>
          <p:cNvPr id="11266" name="Picture 2" descr="Burma, Myanmar, Peace, Mediate, Mediation, Mediator">
            <a:extLst>
              <a:ext uri="{FF2B5EF4-FFF2-40B4-BE49-F238E27FC236}">
                <a16:creationId xmlns:a16="http://schemas.microsoft.com/office/drawing/2014/main" id="{8288DC4D-8606-4C76-97A5-EE08296A0C4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06" r="5650" b="2"/>
          <a:stretch/>
        </p:blipFill>
        <p:spPr bwMode="auto">
          <a:xfrm>
            <a:off x="0" y="1668012"/>
            <a:ext cx="5423429" cy="3882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288808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6F05B-C9AC-45BB-BEF9-A92F82C6072F}"/>
              </a:ext>
            </a:extLst>
          </p:cNvPr>
          <p:cNvSpPr>
            <a:spLocks noGrp="1"/>
          </p:cNvSpPr>
          <p:nvPr>
            <p:ph type="title"/>
          </p:nvPr>
        </p:nvSpPr>
        <p:spPr/>
        <p:txBody>
          <a:bodyPr/>
          <a:lstStyle/>
          <a:p>
            <a:pPr algn="ctr"/>
            <a:r>
              <a:rPr lang="en-US" dirty="0">
                <a:solidFill>
                  <a:srgbClr val="FF0000"/>
                </a:solidFill>
              </a:rPr>
              <a:t>Key Settlement Terms</a:t>
            </a:r>
          </a:p>
        </p:txBody>
      </p:sp>
      <p:sp>
        <p:nvSpPr>
          <p:cNvPr id="3" name="Content Placeholder 2">
            <a:extLst>
              <a:ext uri="{FF2B5EF4-FFF2-40B4-BE49-F238E27FC236}">
                <a16:creationId xmlns:a16="http://schemas.microsoft.com/office/drawing/2014/main" id="{4EAA4245-E539-4B8A-A0F1-4B99C3F8BF37}"/>
              </a:ext>
            </a:extLst>
          </p:cNvPr>
          <p:cNvSpPr>
            <a:spLocks noGrp="1"/>
          </p:cNvSpPr>
          <p:nvPr>
            <p:ph idx="1"/>
          </p:nvPr>
        </p:nvSpPr>
        <p:spPr>
          <a:xfrm>
            <a:off x="6310489" y="2643529"/>
            <a:ext cx="5881511" cy="4020432"/>
          </a:xfrm>
        </p:spPr>
        <p:txBody>
          <a:bodyPr>
            <a:normAutofit/>
          </a:bodyPr>
          <a:lstStyle/>
          <a:p>
            <a:r>
              <a:rPr lang="en-US" sz="3200" dirty="0"/>
              <a:t>Memorandum of Understanding (MOU)</a:t>
            </a:r>
          </a:p>
          <a:p>
            <a:r>
              <a:rPr lang="en-US" sz="3200" dirty="0"/>
              <a:t>Separation Agreement</a:t>
            </a:r>
          </a:p>
          <a:p>
            <a:r>
              <a:rPr lang="en-US" sz="3200" dirty="0"/>
              <a:t>Parenting Plan  </a:t>
            </a:r>
          </a:p>
          <a:p>
            <a:endParaRPr lang="en-US" dirty="0"/>
          </a:p>
        </p:txBody>
      </p:sp>
      <p:pic>
        <p:nvPicPr>
          <p:cNvPr id="5" name="Picture 4">
            <a:extLst>
              <a:ext uri="{FF2B5EF4-FFF2-40B4-BE49-F238E27FC236}">
                <a16:creationId xmlns:a16="http://schemas.microsoft.com/office/drawing/2014/main" id="{C041E637-A4A3-4BA5-B686-75CDB88F3A2D}"/>
              </a:ext>
            </a:extLst>
          </p:cNvPr>
          <p:cNvPicPr>
            <a:picLocks noChangeAspect="1"/>
          </p:cNvPicPr>
          <p:nvPr/>
        </p:nvPicPr>
        <p:blipFill>
          <a:blip r:embed="rId2"/>
          <a:stretch>
            <a:fillRect/>
          </a:stretch>
        </p:blipFill>
        <p:spPr>
          <a:xfrm>
            <a:off x="0" y="2111023"/>
            <a:ext cx="6096000" cy="4020432"/>
          </a:xfrm>
          <a:prstGeom prst="rect">
            <a:avLst/>
          </a:prstGeom>
        </p:spPr>
      </p:pic>
    </p:spTree>
    <p:extLst>
      <p:ext uri="{BB962C8B-B14F-4D97-AF65-F5344CB8AC3E}">
        <p14:creationId xmlns:p14="http://schemas.microsoft.com/office/powerpoint/2010/main" val="17463569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FEFC7-342D-4182-949B-E15DD2BC6F66}"/>
              </a:ext>
            </a:extLst>
          </p:cNvPr>
          <p:cNvSpPr>
            <a:spLocks noGrp="1"/>
          </p:cNvSpPr>
          <p:nvPr>
            <p:ph type="title"/>
          </p:nvPr>
        </p:nvSpPr>
        <p:spPr/>
        <p:txBody>
          <a:bodyPr/>
          <a:lstStyle/>
          <a:p>
            <a:r>
              <a:rPr lang="en-US" sz="3600" dirty="0"/>
              <a:t>Affidavit for Decree Without Appearance (ADWO)</a:t>
            </a:r>
            <a:endParaRPr lang="en-US" dirty="0"/>
          </a:p>
        </p:txBody>
      </p:sp>
      <p:sp>
        <p:nvSpPr>
          <p:cNvPr id="3" name="Content Placeholder 2">
            <a:extLst>
              <a:ext uri="{FF2B5EF4-FFF2-40B4-BE49-F238E27FC236}">
                <a16:creationId xmlns:a16="http://schemas.microsoft.com/office/drawing/2014/main" id="{1A48E1CF-CD50-475C-9B3F-F88A614A311C}"/>
              </a:ext>
            </a:extLst>
          </p:cNvPr>
          <p:cNvSpPr>
            <a:spLocks noGrp="1"/>
          </p:cNvSpPr>
          <p:nvPr>
            <p:ph idx="1"/>
          </p:nvPr>
        </p:nvSpPr>
        <p:spPr/>
        <p:txBody>
          <a:bodyPr/>
          <a:lstStyle/>
          <a:p>
            <a:r>
              <a:rPr lang="en-US" dirty="0"/>
              <a:t>No minor children – if there are minor children, both parties have to be represented by counsel</a:t>
            </a:r>
          </a:p>
          <a:p>
            <a:r>
              <a:rPr lang="en-US" dirty="0"/>
              <a:t>Only one party may sign the ADWO</a:t>
            </a:r>
          </a:p>
          <a:p>
            <a:r>
              <a:rPr lang="en-US" dirty="0"/>
              <a:t>The party(</a:t>
            </a:r>
            <a:r>
              <a:rPr lang="en-US" dirty="0" err="1"/>
              <a:t>ies</a:t>
            </a:r>
            <a:r>
              <a:rPr lang="en-US" dirty="0"/>
              <a:t>) signing the ADWO must confirm reviewing maintenance guidelines and marriage is irretrievably broken</a:t>
            </a:r>
          </a:p>
          <a:p>
            <a:r>
              <a:rPr lang="en-US" dirty="0"/>
              <a:t>Separation Agreement and Parenting Plan (if both parties are represented by Counsels) must be filed.</a:t>
            </a:r>
          </a:p>
          <a:p>
            <a:r>
              <a:rPr lang="en-US" dirty="0"/>
              <a:t>If a Separation Agreement is filed, both parties must submit their SFSs for the Court to determine whether Separation Agreement is not unconscionable.</a:t>
            </a:r>
          </a:p>
        </p:txBody>
      </p:sp>
    </p:spTree>
    <p:extLst>
      <p:ext uri="{BB962C8B-B14F-4D97-AF65-F5344CB8AC3E}">
        <p14:creationId xmlns:p14="http://schemas.microsoft.com/office/powerpoint/2010/main" val="21064844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73417-717D-48BE-BFE9-754E28C841C5}"/>
              </a:ext>
            </a:extLst>
          </p:cNvPr>
          <p:cNvSpPr>
            <a:spLocks noGrp="1"/>
          </p:cNvSpPr>
          <p:nvPr>
            <p:ph type="title"/>
          </p:nvPr>
        </p:nvSpPr>
        <p:spPr>
          <a:xfrm>
            <a:off x="5536734" y="609600"/>
            <a:ext cx="3737268" cy="1320800"/>
          </a:xfrm>
        </p:spPr>
        <p:txBody>
          <a:bodyPr>
            <a:normAutofit/>
          </a:bodyPr>
          <a:lstStyle/>
          <a:p>
            <a:r>
              <a:rPr lang="en-US" dirty="0"/>
              <a:t>Emergency Motions</a:t>
            </a:r>
          </a:p>
        </p:txBody>
      </p:sp>
      <p:sp>
        <p:nvSpPr>
          <p:cNvPr id="3" name="Content Placeholder 2">
            <a:extLst>
              <a:ext uri="{FF2B5EF4-FFF2-40B4-BE49-F238E27FC236}">
                <a16:creationId xmlns:a16="http://schemas.microsoft.com/office/drawing/2014/main" id="{D2C11D6A-28B2-449E-8AA5-F8905E9466AC}"/>
              </a:ext>
            </a:extLst>
          </p:cNvPr>
          <p:cNvSpPr>
            <a:spLocks noGrp="1"/>
          </p:cNvSpPr>
          <p:nvPr>
            <p:ph idx="1"/>
          </p:nvPr>
        </p:nvSpPr>
        <p:spPr>
          <a:xfrm>
            <a:off x="5209563" y="2160589"/>
            <a:ext cx="4064439" cy="3880773"/>
          </a:xfrm>
        </p:spPr>
        <p:txBody>
          <a:bodyPr>
            <a:normAutofit/>
          </a:bodyPr>
          <a:lstStyle/>
          <a:p>
            <a:pPr marL="0" indent="0">
              <a:buNone/>
            </a:pPr>
            <a:r>
              <a:rPr lang="en-US" sz="2800" dirty="0"/>
              <a:t>For Example</a:t>
            </a:r>
          </a:p>
          <a:p>
            <a:r>
              <a:rPr lang="en-US" sz="2800" dirty="0"/>
              <a:t>Temporary Protection Order</a:t>
            </a:r>
          </a:p>
          <a:p>
            <a:r>
              <a:rPr lang="en-US" sz="2800" dirty="0"/>
              <a:t>Child Abduction &amp; Prevention</a:t>
            </a:r>
          </a:p>
          <a:p>
            <a:r>
              <a:rPr lang="en-US" sz="2800" dirty="0"/>
              <a:t>Motion to Restrict Parenting Time</a:t>
            </a:r>
          </a:p>
          <a:p>
            <a:endParaRPr lang="en-US" sz="2800" dirty="0"/>
          </a:p>
        </p:txBody>
      </p:sp>
      <p:pic>
        <p:nvPicPr>
          <p:cNvPr id="5122" name="Picture 2" descr="Hourglass, Time, Hours, Clock, Amount Of Time, Glass">
            <a:extLst>
              <a:ext uri="{FF2B5EF4-FFF2-40B4-BE49-F238E27FC236}">
                <a16:creationId xmlns:a16="http://schemas.microsoft.com/office/drawing/2014/main" id="{54E251C3-36BA-4081-A250-35716DDF5D6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6831" r="13973"/>
          <a:stretch/>
        </p:blipFill>
        <p:spPr bwMode="auto">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a:noFill/>
          <a:extLst>
            <a:ext uri="{909E8E84-426E-40DD-AFC4-6F175D3DCCD1}">
              <a14:hiddenFill xmlns:a14="http://schemas.microsoft.com/office/drawing/2010/main">
                <a:solidFill>
                  <a:srgbClr val="FFFFFF"/>
                </a:solidFill>
              </a14:hiddenFill>
            </a:ext>
          </a:extLst>
        </p:spPr>
      </p:pic>
      <p:sp>
        <p:nvSpPr>
          <p:cNvPr id="71" name="Isosceles Triangle 70">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5628212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B4DE830A-B531-4A3B-96F6-0ECE88B0855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72" name="Straight Connector 71">
              <a:extLst>
                <a:ext uri="{FF2B5EF4-FFF2-40B4-BE49-F238E27FC236}">
                  <a16:creationId xmlns:a16="http://schemas.microsoft.com/office/drawing/2014/main" id="{2813DF2C-461A-4A8F-9679-A172790D1F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54CD3A85-C039-4249-86E4-1EB9318B549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4" name="Rectangle 23">
              <a:extLst>
                <a:ext uri="{FF2B5EF4-FFF2-40B4-BE49-F238E27FC236}">
                  <a16:creationId xmlns:a16="http://schemas.microsoft.com/office/drawing/2014/main" id="{887EA6D2-2883-42C2-993D-094CA6D65D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5" name="Rectangle 25">
              <a:extLst>
                <a:ext uri="{FF2B5EF4-FFF2-40B4-BE49-F238E27FC236}">
                  <a16:creationId xmlns:a16="http://schemas.microsoft.com/office/drawing/2014/main" id="{3B895046-636F-4D1B-ACA4-29AA0CB332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6" name="Isosceles Triangle 75">
              <a:extLst>
                <a:ext uri="{FF2B5EF4-FFF2-40B4-BE49-F238E27FC236}">
                  <a16:creationId xmlns:a16="http://schemas.microsoft.com/office/drawing/2014/main" id="{C6B0CDE3-E054-4EDD-A43B-F96843D8BF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27">
              <a:extLst>
                <a:ext uri="{FF2B5EF4-FFF2-40B4-BE49-F238E27FC236}">
                  <a16:creationId xmlns:a16="http://schemas.microsoft.com/office/drawing/2014/main" id="{3B66B1A2-F145-4C9B-85CC-4BF30D58CB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8" name="Rectangle 28">
              <a:extLst>
                <a:ext uri="{FF2B5EF4-FFF2-40B4-BE49-F238E27FC236}">
                  <a16:creationId xmlns:a16="http://schemas.microsoft.com/office/drawing/2014/main" id="{5D4FC972-94B3-4035-8D31-E668C132B4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29">
              <a:extLst>
                <a:ext uri="{FF2B5EF4-FFF2-40B4-BE49-F238E27FC236}">
                  <a16:creationId xmlns:a16="http://schemas.microsoft.com/office/drawing/2014/main" id="{374B9941-AFBE-4A77-A50E-B6EA04A746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Isosceles Triangle 79">
              <a:extLst>
                <a:ext uri="{FF2B5EF4-FFF2-40B4-BE49-F238E27FC236}">
                  <a16:creationId xmlns:a16="http://schemas.microsoft.com/office/drawing/2014/main" id="{27A982C5-2C38-4CE9-BC18-94697AD65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Isosceles Triangle 80">
              <a:extLst>
                <a:ext uri="{FF2B5EF4-FFF2-40B4-BE49-F238E27FC236}">
                  <a16:creationId xmlns:a16="http://schemas.microsoft.com/office/drawing/2014/main" id="{0060D8D1-7BB1-498F-AFBB-ADAC130A9E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F7370845-309A-4707-A904-85CCD5EF7BB2}"/>
              </a:ext>
            </a:extLst>
          </p:cNvPr>
          <p:cNvSpPr>
            <a:spLocks noGrp="1"/>
          </p:cNvSpPr>
          <p:nvPr>
            <p:ph type="title"/>
          </p:nvPr>
        </p:nvSpPr>
        <p:spPr>
          <a:xfrm>
            <a:off x="1600199" y="4571999"/>
            <a:ext cx="7673801" cy="1087656"/>
          </a:xfrm>
        </p:spPr>
        <p:txBody>
          <a:bodyPr vert="horz" lIns="91440" tIns="45720" rIns="91440" bIns="45720" rtlCol="0" anchor="b">
            <a:normAutofit/>
          </a:bodyPr>
          <a:lstStyle/>
          <a:p>
            <a:r>
              <a:rPr lang="en-US" sz="4400" b="1" kern="1200" dirty="0">
                <a:solidFill>
                  <a:schemeClr val="accent1"/>
                </a:solidFill>
                <a:latin typeface="+mj-lt"/>
                <a:ea typeface="+mj-ea"/>
                <a:cs typeface="+mj-cs"/>
              </a:rPr>
              <a:t>STEP 5: Permanent Orders </a:t>
            </a:r>
          </a:p>
        </p:txBody>
      </p:sp>
      <p:pic>
        <p:nvPicPr>
          <p:cNvPr id="12290" name="Picture 2" descr="Judge, Court, Gavel, Administration, Authority">
            <a:extLst>
              <a:ext uri="{FF2B5EF4-FFF2-40B4-BE49-F238E27FC236}">
                <a16:creationId xmlns:a16="http://schemas.microsoft.com/office/drawing/2014/main" id="{34B6C9FC-60BA-46C6-901D-C7056668589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00201" y="609600"/>
            <a:ext cx="5497897" cy="3642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104048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ACE82-491E-4C36-B3CA-5A889D3E7E57}"/>
              </a:ext>
            </a:extLst>
          </p:cNvPr>
          <p:cNvSpPr>
            <a:spLocks noGrp="1"/>
          </p:cNvSpPr>
          <p:nvPr>
            <p:ph type="title"/>
          </p:nvPr>
        </p:nvSpPr>
        <p:spPr/>
        <p:txBody>
          <a:bodyPr/>
          <a:lstStyle/>
          <a:p>
            <a:r>
              <a:rPr lang="en-US" b="1" dirty="0">
                <a:solidFill>
                  <a:schemeClr val="tx1"/>
                </a:solidFill>
              </a:rPr>
              <a:t>PRESENTATION AGENDA</a:t>
            </a:r>
          </a:p>
        </p:txBody>
      </p:sp>
      <p:sp>
        <p:nvSpPr>
          <p:cNvPr id="3" name="Content Placeholder 2">
            <a:extLst>
              <a:ext uri="{FF2B5EF4-FFF2-40B4-BE49-F238E27FC236}">
                <a16:creationId xmlns:a16="http://schemas.microsoft.com/office/drawing/2014/main" id="{2FBAF700-D6EA-4C3B-B7C2-5BB5EB109661}"/>
              </a:ext>
            </a:extLst>
          </p:cNvPr>
          <p:cNvSpPr>
            <a:spLocks noGrp="1"/>
          </p:cNvSpPr>
          <p:nvPr>
            <p:ph idx="1"/>
          </p:nvPr>
        </p:nvSpPr>
        <p:spPr/>
        <p:txBody>
          <a:bodyPr>
            <a:normAutofit/>
          </a:bodyPr>
          <a:lstStyle/>
          <a:p>
            <a:r>
              <a:rPr lang="en-US" sz="2800" b="1" dirty="0">
                <a:solidFill>
                  <a:schemeClr val="accent2"/>
                </a:solidFill>
              </a:rPr>
              <a:t>Step 1: File Petition for Dissolution of Marriage</a:t>
            </a:r>
          </a:p>
          <a:p>
            <a:r>
              <a:rPr lang="en-US" sz="2800" b="1" dirty="0">
                <a:solidFill>
                  <a:schemeClr val="accent2"/>
                </a:solidFill>
              </a:rPr>
              <a:t>Step2: Attend Initial status conference (ISC) </a:t>
            </a:r>
          </a:p>
          <a:p>
            <a:r>
              <a:rPr lang="en-US" sz="2800" b="1" dirty="0">
                <a:solidFill>
                  <a:schemeClr val="accent2"/>
                </a:solidFill>
              </a:rPr>
              <a:t>Step 3: Temporary Orders Hearing (Optional)</a:t>
            </a:r>
          </a:p>
          <a:p>
            <a:r>
              <a:rPr lang="en-US" sz="2800" b="1" dirty="0">
                <a:solidFill>
                  <a:schemeClr val="accent2"/>
                </a:solidFill>
              </a:rPr>
              <a:t>Step 4: Mediation</a:t>
            </a:r>
          </a:p>
          <a:p>
            <a:r>
              <a:rPr lang="en-US" sz="2800" b="1" dirty="0">
                <a:solidFill>
                  <a:schemeClr val="accent2"/>
                </a:solidFill>
              </a:rPr>
              <a:t>STEP 5: Permanent Orders</a:t>
            </a:r>
          </a:p>
          <a:p>
            <a:endParaRPr lang="en-US" sz="2800" b="1" dirty="0">
              <a:solidFill>
                <a:schemeClr val="accent2"/>
              </a:solidFill>
            </a:endParaRPr>
          </a:p>
          <a:p>
            <a:endParaRPr lang="en-US" sz="2800" b="1" dirty="0">
              <a:solidFill>
                <a:schemeClr val="accent2"/>
              </a:solidFill>
            </a:endParaRPr>
          </a:p>
        </p:txBody>
      </p:sp>
    </p:spTree>
    <p:extLst>
      <p:ext uri="{BB962C8B-B14F-4D97-AF65-F5344CB8AC3E}">
        <p14:creationId xmlns:p14="http://schemas.microsoft.com/office/powerpoint/2010/main" val="4898959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A0DC0-0725-425A-B0AC-DCD09EFA2927}"/>
              </a:ext>
            </a:extLst>
          </p:cNvPr>
          <p:cNvSpPr>
            <a:spLocks noGrp="1"/>
          </p:cNvSpPr>
          <p:nvPr>
            <p:ph type="title"/>
          </p:nvPr>
        </p:nvSpPr>
        <p:spPr/>
        <p:txBody>
          <a:bodyPr/>
          <a:lstStyle/>
          <a:p>
            <a:r>
              <a:rPr lang="en-US" dirty="0"/>
              <a:t>Jurisdictional Questions FOR DIVORCE</a:t>
            </a:r>
          </a:p>
        </p:txBody>
      </p:sp>
      <p:sp>
        <p:nvSpPr>
          <p:cNvPr id="3" name="Content Placeholder 2">
            <a:extLst>
              <a:ext uri="{FF2B5EF4-FFF2-40B4-BE49-F238E27FC236}">
                <a16:creationId xmlns:a16="http://schemas.microsoft.com/office/drawing/2014/main" id="{6976691C-0A06-41E1-8045-A14AD0251F08}"/>
              </a:ext>
            </a:extLst>
          </p:cNvPr>
          <p:cNvSpPr>
            <a:spLocks noGrp="1"/>
          </p:cNvSpPr>
          <p:nvPr>
            <p:ph idx="1"/>
          </p:nvPr>
        </p:nvSpPr>
        <p:spPr>
          <a:xfrm>
            <a:off x="841107" y="1696565"/>
            <a:ext cx="8596668" cy="3880773"/>
          </a:xfrm>
        </p:spPr>
        <p:txBody>
          <a:bodyPr/>
          <a:lstStyle/>
          <a:p>
            <a:r>
              <a:rPr lang="en-US" dirty="0"/>
              <a:t>Jurisdiction over Respondent?</a:t>
            </a:r>
          </a:p>
          <a:p>
            <a:pPr lvl="1"/>
            <a:r>
              <a:rPr lang="en-US" dirty="0"/>
              <a:t>Filing together as Co-petitioners</a:t>
            </a:r>
          </a:p>
          <a:p>
            <a:pPr lvl="1"/>
            <a:r>
              <a:rPr lang="en-US" dirty="0"/>
              <a:t>Service upon Respondent Pursuant to Rule 4</a:t>
            </a:r>
          </a:p>
          <a:p>
            <a:pPr lvl="1"/>
            <a:r>
              <a:rPr lang="en-US" dirty="0"/>
              <a:t>Respondent waiving service</a:t>
            </a:r>
          </a:p>
          <a:p>
            <a:pPr lvl="1"/>
            <a:r>
              <a:rPr lang="en-US" dirty="0"/>
              <a:t>By publication</a:t>
            </a:r>
          </a:p>
          <a:p>
            <a:r>
              <a:rPr lang="en-US" dirty="0"/>
              <a:t>At least ninety-one (91) days have passed since the Court acquired jurisdiction over the Respondent?</a:t>
            </a:r>
          </a:p>
          <a:p>
            <a:r>
              <a:rPr lang="en-US" dirty="0"/>
              <a:t>The marriage between the parties is irretrievably broken?</a:t>
            </a:r>
          </a:p>
          <a:p>
            <a:r>
              <a:rPr lang="en-US" dirty="0"/>
              <a:t>Wife is not pregnant?</a:t>
            </a:r>
          </a:p>
          <a:p>
            <a:endParaRPr lang="en-US" dirty="0"/>
          </a:p>
        </p:txBody>
      </p:sp>
    </p:spTree>
    <p:extLst>
      <p:ext uri="{BB962C8B-B14F-4D97-AF65-F5344CB8AC3E}">
        <p14:creationId xmlns:p14="http://schemas.microsoft.com/office/powerpoint/2010/main" val="25245623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E9F8F-4DC2-42B6-8542-CD90CFB10BCD}"/>
              </a:ext>
            </a:extLst>
          </p:cNvPr>
          <p:cNvSpPr>
            <a:spLocks noGrp="1"/>
          </p:cNvSpPr>
          <p:nvPr>
            <p:ph type="title"/>
          </p:nvPr>
        </p:nvSpPr>
        <p:spPr/>
        <p:txBody>
          <a:bodyPr/>
          <a:lstStyle/>
          <a:p>
            <a:pPr algn="ctr"/>
            <a:r>
              <a:rPr lang="en-US" b="1" dirty="0">
                <a:solidFill>
                  <a:schemeClr val="accent1">
                    <a:lumMod val="75000"/>
                  </a:schemeClr>
                </a:solidFill>
              </a:rPr>
              <a:t>Property Division in Divorce</a:t>
            </a:r>
            <a:br>
              <a:rPr lang="en-US" b="1" dirty="0">
                <a:solidFill>
                  <a:schemeClr val="accent1">
                    <a:lumMod val="75000"/>
                  </a:schemeClr>
                </a:solidFill>
              </a:rPr>
            </a:br>
            <a:r>
              <a:rPr lang="en-US" sz="2000" b="1" dirty="0">
                <a:solidFill>
                  <a:schemeClr val="accent1">
                    <a:lumMod val="75000"/>
                  </a:schemeClr>
                </a:solidFill>
              </a:rPr>
              <a:t>C.R.S. 14-10-113</a:t>
            </a:r>
          </a:p>
        </p:txBody>
      </p:sp>
      <p:pic>
        <p:nvPicPr>
          <p:cNvPr id="9" name="Content Placeholder 8">
            <a:extLst>
              <a:ext uri="{FF2B5EF4-FFF2-40B4-BE49-F238E27FC236}">
                <a16:creationId xmlns:a16="http://schemas.microsoft.com/office/drawing/2014/main" id="{B75E8E25-97BC-487F-B8F0-5057E579CF39}"/>
              </a:ext>
            </a:extLst>
          </p:cNvPr>
          <p:cNvPicPr>
            <a:picLocks noGrp="1" noChangeAspect="1"/>
          </p:cNvPicPr>
          <p:nvPr>
            <p:ph idx="1"/>
          </p:nvPr>
        </p:nvPicPr>
        <p:blipFill>
          <a:blip r:embed="rId2"/>
          <a:stretch>
            <a:fillRect/>
          </a:stretch>
        </p:blipFill>
        <p:spPr>
          <a:xfrm>
            <a:off x="364264" y="1638671"/>
            <a:ext cx="9990667" cy="4429178"/>
          </a:xfrm>
        </p:spPr>
      </p:pic>
    </p:spTree>
    <p:extLst>
      <p:ext uri="{BB962C8B-B14F-4D97-AF65-F5344CB8AC3E}">
        <p14:creationId xmlns:p14="http://schemas.microsoft.com/office/powerpoint/2010/main" val="4829425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6A56EE8D-2377-4BC7-8727-43497BB0EF49}"/>
              </a:ext>
            </a:extLst>
          </p:cNvPr>
          <p:cNvGraphicFramePr>
            <a:graphicFrameLocks noGrp="1"/>
          </p:cNvGraphicFramePr>
          <p:nvPr>
            <p:ph idx="4294967295"/>
            <p:extLst>
              <p:ext uri="{D42A27DB-BD31-4B8C-83A1-F6EECF244321}">
                <p14:modId xmlns:p14="http://schemas.microsoft.com/office/powerpoint/2010/main" val="1797534297"/>
              </p:ext>
            </p:extLst>
          </p:nvPr>
        </p:nvGraphicFramePr>
        <p:xfrm>
          <a:off x="984601" y="248356"/>
          <a:ext cx="10609087" cy="56105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80E8A9BE-53BF-4F60-BBD9-C079F5C1B808}"/>
              </a:ext>
            </a:extLst>
          </p:cNvPr>
          <p:cNvSpPr txBox="1"/>
          <p:nvPr/>
        </p:nvSpPr>
        <p:spPr>
          <a:xfrm>
            <a:off x="1535288" y="2684312"/>
            <a:ext cx="2415823" cy="461665"/>
          </a:xfrm>
          <a:prstGeom prst="rect">
            <a:avLst/>
          </a:prstGeom>
          <a:noFill/>
        </p:spPr>
        <p:txBody>
          <a:bodyPr wrap="square" rtlCol="0">
            <a:spAutoFit/>
          </a:bodyPr>
          <a:lstStyle/>
          <a:p>
            <a:r>
              <a:rPr lang="en-US" sz="2400" dirty="0"/>
              <a:t>WIFE</a:t>
            </a:r>
          </a:p>
        </p:txBody>
      </p:sp>
      <p:sp>
        <p:nvSpPr>
          <p:cNvPr id="8" name="TextBox 7">
            <a:extLst>
              <a:ext uri="{FF2B5EF4-FFF2-40B4-BE49-F238E27FC236}">
                <a16:creationId xmlns:a16="http://schemas.microsoft.com/office/drawing/2014/main" id="{5A441FE2-0D2C-4716-B48F-BAF4C655CA0B}"/>
              </a:ext>
            </a:extLst>
          </p:cNvPr>
          <p:cNvSpPr txBox="1"/>
          <p:nvPr/>
        </p:nvSpPr>
        <p:spPr>
          <a:xfrm>
            <a:off x="9042400" y="2591979"/>
            <a:ext cx="2415823" cy="461665"/>
          </a:xfrm>
          <a:prstGeom prst="rect">
            <a:avLst/>
          </a:prstGeom>
          <a:noFill/>
        </p:spPr>
        <p:txBody>
          <a:bodyPr wrap="square" rtlCol="0">
            <a:spAutoFit/>
          </a:bodyPr>
          <a:lstStyle/>
          <a:p>
            <a:r>
              <a:rPr lang="en-US" sz="2400" dirty="0"/>
              <a:t>HUSBAND</a:t>
            </a:r>
          </a:p>
        </p:txBody>
      </p:sp>
      <p:sp>
        <p:nvSpPr>
          <p:cNvPr id="9" name="TextBox 8">
            <a:extLst>
              <a:ext uri="{FF2B5EF4-FFF2-40B4-BE49-F238E27FC236}">
                <a16:creationId xmlns:a16="http://schemas.microsoft.com/office/drawing/2014/main" id="{6D5AD6E6-B6DF-4D5E-81DD-73BB82B2F923}"/>
              </a:ext>
            </a:extLst>
          </p:cNvPr>
          <p:cNvSpPr txBox="1"/>
          <p:nvPr/>
        </p:nvSpPr>
        <p:spPr>
          <a:xfrm>
            <a:off x="5294489" y="2684312"/>
            <a:ext cx="2302933" cy="461665"/>
          </a:xfrm>
          <a:prstGeom prst="rect">
            <a:avLst/>
          </a:prstGeom>
          <a:noFill/>
        </p:spPr>
        <p:txBody>
          <a:bodyPr wrap="square" rtlCol="0">
            <a:spAutoFit/>
          </a:bodyPr>
          <a:lstStyle/>
          <a:p>
            <a:r>
              <a:rPr lang="en-US" sz="2400" dirty="0"/>
              <a:t>MARITAL</a:t>
            </a:r>
          </a:p>
        </p:txBody>
      </p:sp>
      <p:sp>
        <p:nvSpPr>
          <p:cNvPr id="10" name="TextBox 9">
            <a:extLst>
              <a:ext uri="{FF2B5EF4-FFF2-40B4-BE49-F238E27FC236}">
                <a16:creationId xmlns:a16="http://schemas.microsoft.com/office/drawing/2014/main" id="{BCF5FA63-A3C1-4BFA-953B-0B1F89D7B7AC}"/>
              </a:ext>
            </a:extLst>
          </p:cNvPr>
          <p:cNvSpPr txBox="1"/>
          <p:nvPr/>
        </p:nvSpPr>
        <p:spPr>
          <a:xfrm>
            <a:off x="1715911" y="3556000"/>
            <a:ext cx="3025422" cy="1200329"/>
          </a:xfrm>
          <a:prstGeom prst="rect">
            <a:avLst/>
          </a:prstGeom>
          <a:noFill/>
        </p:spPr>
        <p:txBody>
          <a:bodyPr wrap="square" rtlCol="0">
            <a:spAutoFit/>
          </a:bodyPr>
          <a:lstStyle/>
          <a:p>
            <a:pPr marL="285750" indent="-285750">
              <a:buFont typeface="Wingdings" panose="05000000000000000000" pitchFamily="2" charset="2"/>
              <a:buChar char="à"/>
            </a:pPr>
            <a:r>
              <a:rPr lang="en-US" dirty="0">
                <a:sym typeface="Wingdings" panose="05000000000000000000" pitchFamily="2" charset="2"/>
              </a:rPr>
              <a:t>Separate Property</a:t>
            </a:r>
          </a:p>
          <a:p>
            <a:pPr marL="285750" indent="-285750">
              <a:buFont typeface="Wingdings" panose="05000000000000000000" pitchFamily="2" charset="2"/>
              <a:buChar char="à"/>
            </a:pPr>
            <a:r>
              <a:rPr lang="en-US" dirty="0">
                <a:sym typeface="Wingdings" panose="05000000000000000000" pitchFamily="2" charset="2"/>
              </a:rPr>
              <a:t>Owned Prior to Marriage</a:t>
            </a:r>
          </a:p>
          <a:p>
            <a:pPr marL="285750" indent="-285750">
              <a:buFont typeface="Wingdings" panose="05000000000000000000" pitchFamily="2" charset="2"/>
              <a:buChar char="à"/>
            </a:pPr>
            <a:r>
              <a:rPr lang="en-US" dirty="0">
                <a:sym typeface="Wingdings" panose="05000000000000000000" pitchFamily="2" charset="2"/>
              </a:rPr>
              <a:t>Gift or Inheritance</a:t>
            </a:r>
          </a:p>
          <a:p>
            <a:pPr marL="285750" indent="-285750">
              <a:buFont typeface="Wingdings" panose="05000000000000000000" pitchFamily="2" charset="2"/>
              <a:buChar char="à"/>
            </a:pPr>
            <a:endParaRPr lang="en-US" dirty="0"/>
          </a:p>
        </p:txBody>
      </p:sp>
      <p:sp>
        <p:nvSpPr>
          <p:cNvPr id="11" name="TextBox 10">
            <a:extLst>
              <a:ext uri="{FF2B5EF4-FFF2-40B4-BE49-F238E27FC236}">
                <a16:creationId xmlns:a16="http://schemas.microsoft.com/office/drawing/2014/main" id="{7B3D310F-A547-481D-9316-7B58439219AD}"/>
              </a:ext>
            </a:extLst>
          </p:cNvPr>
          <p:cNvSpPr txBox="1"/>
          <p:nvPr/>
        </p:nvSpPr>
        <p:spPr>
          <a:xfrm>
            <a:off x="5384800" y="3145977"/>
            <a:ext cx="1783644" cy="1754326"/>
          </a:xfrm>
          <a:prstGeom prst="rect">
            <a:avLst/>
          </a:prstGeom>
          <a:noFill/>
        </p:spPr>
        <p:txBody>
          <a:bodyPr wrap="square" rtlCol="0">
            <a:spAutoFit/>
          </a:bodyPr>
          <a:lstStyle/>
          <a:p>
            <a:pPr marL="285750" indent="-285750">
              <a:buFont typeface="Wingdings" panose="05000000000000000000" pitchFamily="2" charset="2"/>
              <a:buChar char="à"/>
            </a:pPr>
            <a:r>
              <a:rPr lang="en-US" dirty="0">
                <a:sym typeface="Wingdings" panose="05000000000000000000" pitchFamily="2" charset="2"/>
              </a:rPr>
              <a:t>Acquired Subsequent to DOM</a:t>
            </a:r>
          </a:p>
          <a:p>
            <a:pPr marL="285750" indent="-285750">
              <a:buFont typeface="Wingdings" panose="05000000000000000000" pitchFamily="2" charset="2"/>
              <a:buChar char="à"/>
            </a:pPr>
            <a:r>
              <a:rPr lang="en-US" dirty="0">
                <a:sym typeface="Wingdings" panose="05000000000000000000" pitchFamily="2" charset="2"/>
              </a:rPr>
              <a:t>Appreciation on Separate Property</a:t>
            </a:r>
            <a:endParaRPr lang="en-US" dirty="0"/>
          </a:p>
        </p:txBody>
      </p:sp>
      <p:sp>
        <p:nvSpPr>
          <p:cNvPr id="12" name="TextBox 11">
            <a:extLst>
              <a:ext uri="{FF2B5EF4-FFF2-40B4-BE49-F238E27FC236}">
                <a16:creationId xmlns:a16="http://schemas.microsoft.com/office/drawing/2014/main" id="{2E988AA3-F678-4F35-9ADF-37F09D4BBD92}"/>
              </a:ext>
            </a:extLst>
          </p:cNvPr>
          <p:cNvSpPr txBox="1"/>
          <p:nvPr/>
        </p:nvSpPr>
        <p:spPr>
          <a:xfrm>
            <a:off x="435717" y="756185"/>
            <a:ext cx="8906933" cy="615553"/>
          </a:xfrm>
          <a:prstGeom prst="rect">
            <a:avLst/>
          </a:prstGeom>
          <a:noFill/>
        </p:spPr>
        <p:txBody>
          <a:bodyPr wrap="square" rtlCol="0">
            <a:spAutoFit/>
          </a:bodyPr>
          <a:lstStyle/>
          <a:p>
            <a:r>
              <a:rPr lang="en-US" sz="3400" dirty="0"/>
              <a:t>50 ≠50 (</a:t>
            </a:r>
            <a:r>
              <a:rPr lang="en-US" sz="3400" dirty="0">
                <a:solidFill>
                  <a:schemeClr val="bg1"/>
                </a:solidFill>
              </a:rPr>
              <a:t>Equitable, but not necessarily Equal</a:t>
            </a:r>
            <a:r>
              <a:rPr lang="en-US" sz="3400" dirty="0"/>
              <a:t>)</a:t>
            </a:r>
          </a:p>
        </p:txBody>
      </p:sp>
      <p:sp>
        <p:nvSpPr>
          <p:cNvPr id="13" name="TextBox 12">
            <a:extLst>
              <a:ext uri="{FF2B5EF4-FFF2-40B4-BE49-F238E27FC236}">
                <a16:creationId xmlns:a16="http://schemas.microsoft.com/office/drawing/2014/main" id="{D1A52718-2F33-4E15-A483-5470A50B38FF}"/>
              </a:ext>
            </a:extLst>
          </p:cNvPr>
          <p:cNvSpPr txBox="1"/>
          <p:nvPr/>
        </p:nvSpPr>
        <p:spPr>
          <a:xfrm>
            <a:off x="5384800" y="1714815"/>
            <a:ext cx="2102677" cy="400110"/>
          </a:xfrm>
          <a:prstGeom prst="rect">
            <a:avLst/>
          </a:prstGeom>
          <a:noFill/>
        </p:spPr>
        <p:txBody>
          <a:bodyPr wrap="square" rtlCol="0">
            <a:spAutoFit/>
          </a:bodyPr>
          <a:lstStyle/>
          <a:p>
            <a:r>
              <a:rPr lang="en-US" sz="2000" dirty="0"/>
              <a:t>Assets + Liabilities</a:t>
            </a:r>
          </a:p>
        </p:txBody>
      </p:sp>
    </p:spTree>
    <p:extLst>
      <p:ext uri="{BB962C8B-B14F-4D97-AF65-F5344CB8AC3E}">
        <p14:creationId xmlns:p14="http://schemas.microsoft.com/office/powerpoint/2010/main" val="193239910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73BA8B2-FAA4-4D1A-97E5-330DF496A095}"/>
              </a:ext>
            </a:extLst>
          </p:cNvPr>
          <p:cNvPicPr>
            <a:picLocks noChangeAspect="1"/>
          </p:cNvPicPr>
          <p:nvPr/>
        </p:nvPicPr>
        <p:blipFill>
          <a:blip r:embed="rId2"/>
          <a:stretch>
            <a:fillRect/>
          </a:stretch>
        </p:blipFill>
        <p:spPr>
          <a:xfrm>
            <a:off x="337225" y="552961"/>
            <a:ext cx="11327567" cy="5850196"/>
          </a:xfrm>
          <a:prstGeom prst="rect">
            <a:avLst/>
          </a:prstGeom>
        </p:spPr>
      </p:pic>
      <p:sp>
        <p:nvSpPr>
          <p:cNvPr id="2" name="Title 1">
            <a:extLst>
              <a:ext uri="{FF2B5EF4-FFF2-40B4-BE49-F238E27FC236}">
                <a16:creationId xmlns:a16="http://schemas.microsoft.com/office/drawing/2014/main" id="{373B89DC-EEDC-4516-9C7E-D7AFEA568389}"/>
              </a:ext>
            </a:extLst>
          </p:cNvPr>
          <p:cNvSpPr>
            <a:spLocks noGrp="1"/>
          </p:cNvSpPr>
          <p:nvPr>
            <p:ph type="title"/>
          </p:nvPr>
        </p:nvSpPr>
        <p:spPr>
          <a:xfrm>
            <a:off x="527208" y="118281"/>
            <a:ext cx="8596668" cy="1320800"/>
          </a:xfrm>
        </p:spPr>
        <p:txBody>
          <a:bodyPr/>
          <a:lstStyle/>
          <a:p>
            <a:r>
              <a:rPr lang="en-US" dirty="0"/>
              <a:t>Property Division Spreadsheet</a:t>
            </a:r>
          </a:p>
        </p:txBody>
      </p:sp>
    </p:spTree>
    <p:extLst>
      <p:ext uri="{BB962C8B-B14F-4D97-AF65-F5344CB8AC3E}">
        <p14:creationId xmlns:p14="http://schemas.microsoft.com/office/powerpoint/2010/main" val="30969995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12587-7836-4D8B-ADD1-78CBD629F22A}"/>
              </a:ext>
            </a:extLst>
          </p:cNvPr>
          <p:cNvSpPr>
            <a:spLocks noGrp="1"/>
          </p:cNvSpPr>
          <p:nvPr>
            <p:ph type="title"/>
          </p:nvPr>
        </p:nvSpPr>
        <p:spPr>
          <a:xfrm>
            <a:off x="1128507" y="232291"/>
            <a:ext cx="3737268" cy="1320800"/>
          </a:xfrm>
        </p:spPr>
        <p:txBody>
          <a:bodyPr>
            <a:normAutofit/>
          </a:bodyPr>
          <a:lstStyle/>
          <a:p>
            <a:pPr>
              <a:lnSpc>
                <a:spcPct val="90000"/>
              </a:lnSpc>
            </a:pPr>
            <a:r>
              <a:rPr lang="en-US" sz="2800" b="1" dirty="0"/>
              <a:t>Spousal Maintenance (F/k/A “Alimony”)</a:t>
            </a:r>
            <a:br>
              <a:rPr lang="en-US" sz="2800" b="1" dirty="0"/>
            </a:br>
            <a:r>
              <a:rPr lang="en-US" sz="2800" b="1" dirty="0"/>
              <a:t>C.R.S. 14-10-114</a:t>
            </a:r>
          </a:p>
        </p:txBody>
      </p:sp>
      <p:sp>
        <p:nvSpPr>
          <p:cNvPr id="3" name="Content Placeholder 2">
            <a:extLst>
              <a:ext uri="{FF2B5EF4-FFF2-40B4-BE49-F238E27FC236}">
                <a16:creationId xmlns:a16="http://schemas.microsoft.com/office/drawing/2014/main" id="{4BADB708-7FFF-4B02-963C-68E9DB947E9C}"/>
              </a:ext>
            </a:extLst>
          </p:cNvPr>
          <p:cNvSpPr>
            <a:spLocks noGrp="1"/>
          </p:cNvSpPr>
          <p:nvPr>
            <p:ph idx="1"/>
          </p:nvPr>
        </p:nvSpPr>
        <p:spPr>
          <a:xfrm>
            <a:off x="328610" y="1362301"/>
            <a:ext cx="6290554" cy="3880773"/>
          </a:xfrm>
        </p:spPr>
        <p:txBody>
          <a:bodyPr>
            <a:noAutofit/>
          </a:bodyPr>
          <a:lstStyle/>
          <a:p>
            <a:pPr>
              <a:lnSpc>
                <a:spcPct val="90000"/>
              </a:lnSpc>
            </a:pPr>
            <a:r>
              <a:rPr lang="en-US" sz="1600" dirty="0"/>
              <a:t>Statutory Guidelines </a:t>
            </a:r>
            <a:r>
              <a:rPr lang="en-US" sz="1600" dirty="0">
                <a:sym typeface="Wingdings" panose="05000000000000000000" pitchFamily="2" charset="2"/>
              </a:rPr>
              <a:t> Merely Advisory</a:t>
            </a:r>
          </a:p>
          <a:p>
            <a:pPr>
              <a:lnSpc>
                <a:spcPct val="90000"/>
              </a:lnSpc>
            </a:pPr>
            <a:r>
              <a:rPr lang="en-US" sz="1600" dirty="0">
                <a:sym typeface="Wingdings" panose="05000000000000000000" pitchFamily="2" charset="2"/>
              </a:rPr>
              <a:t>Awarding spousal maintenance may be appropriate if a spouse needs support (lacks sufficient property to meet her/his reasonable needs and is unable to do so through appropriate employment)and the other spouse has the ability to pay support </a:t>
            </a:r>
          </a:p>
          <a:p>
            <a:pPr>
              <a:lnSpc>
                <a:spcPct val="90000"/>
              </a:lnSpc>
            </a:pPr>
            <a:r>
              <a:rPr lang="en-US" sz="1600" b="1" dirty="0">
                <a:sym typeface="Wingdings" panose="05000000000000000000" pitchFamily="2" charset="2"/>
              </a:rPr>
              <a:t>Formula: </a:t>
            </a:r>
            <a:r>
              <a:rPr lang="en-US" sz="1600" dirty="0">
                <a:sym typeface="Wingdings" panose="05000000000000000000" pitchFamily="2" charset="2"/>
              </a:rPr>
              <a:t>40% of the combined, adjusted gross income minus the lesser-earning spouse’s adjusted gross income  Can be waived; Usually negotiated at mediation.  Depending on parties’ incomes, the presumptive maintenance amount is reduced by either 20% or 25% to take into account it is not deductible by the payor or taxable to the payee.</a:t>
            </a:r>
          </a:p>
          <a:p>
            <a:pPr>
              <a:lnSpc>
                <a:spcPct val="90000"/>
              </a:lnSpc>
            </a:pPr>
            <a:r>
              <a:rPr lang="en-US" sz="1600" b="1" dirty="0">
                <a:sym typeface="Wingdings" panose="05000000000000000000" pitchFamily="2" charset="2"/>
              </a:rPr>
              <a:t>Two Types: </a:t>
            </a:r>
            <a:r>
              <a:rPr lang="en-US" sz="1600" dirty="0">
                <a:sym typeface="Wingdings" panose="05000000000000000000" pitchFamily="2" charset="2"/>
              </a:rPr>
              <a:t>Contractual Non-Modifiable v. Modifiable (Significant and continuing change in circumstances, which renders prior order unfair)</a:t>
            </a:r>
          </a:p>
          <a:p>
            <a:pPr>
              <a:lnSpc>
                <a:spcPct val="90000"/>
              </a:lnSpc>
            </a:pPr>
            <a:r>
              <a:rPr lang="en-US" sz="1600" b="1" dirty="0">
                <a:sym typeface="Wingdings" panose="05000000000000000000" pitchFamily="2" charset="2"/>
              </a:rPr>
              <a:t>Duration? </a:t>
            </a:r>
            <a:r>
              <a:rPr lang="en-US" sz="1600" dirty="0">
                <a:sym typeface="Wingdings" panose="05000000000000000000" pitchFamily="2" charset="2"/>
              </a:rPr>
              <a:t>1/3 to 1/2 the length of marriage</a:t>
            </a:r>
          </a:p>
          <a:p>
            <a:pPr>
              <a:lnSpc>
                <a:spcPct val="90000"/>
              </a:lnSpc>
            </a:pPr>
            <a:r>
              <a:rPr lang="en-US" sz="1600" b="1" dirty="0">
                <a:sym typeface="Wingdings" panose="05000000000000000000" pitchFamily="2" charset="2"/>
              </a:rPr>
              <a:t>Factors? </a:t>
            </a:r>
            <a:r>
              <a:rPr lang="en-US" sz="1600" dirty="0">
                <a:sym typeface="Wingdings" panose="05000000000000000000" pitchFamily="2" charset="2"/>
              </a:rPr>
              <a:t>Number of years married; Age and Education of parties; Income of Parties; Division of Marital Assets, Life Style during the marriage</a:t>
            </a:r>
          </a:p>
          <a:p>
            <a:pPr marL="0" indent="0">
              <a:lnSpc>
                <a:spcPct val="90000"/>
              </a:lnSpc>
              <a:buNone/>
            </a:pPr>
            <a:endParaRPr lang="en-US" sz="1600" dirty="0">
              <a:sym typeface="Wingdings" panose="05000000000000000000" pitchFamily="2" charset="2"/>
            </a:endParaRPr>
          </a:p>
          <a:p>
            <a:pPr>
              <a:lnSpc>
                <a:spcPct val="90000"/>
              </a:lnSpc>
            </a:pPr>
            <a:endParaRPr lang="en-US" sz="2000" dirty="0">
              <a:sym typeface="Wingdings" panose="05000000000000000000" pitchFamily="2" charset="2"/>
            </a:endParaRPr>
          </a:p>
          <a:p>
            <a:pPr>
              <a:lnSpc>
                <a:spcPct val="90000"/>
              </a:lnSpc>
            </a:pPr>
            <a:endParaRPr lang="en-US" sz="2000" dirty="0"/>
          </a:p>
        </p:txBody>
      </p:sp>
      <p:pic>
        <p:nvPicPr>
          <p:cNvPr id="5" name="Picture 4">
            <a:extLst>
              <a:ext uri="{FF2B5EF4-FFF2-40B4-BE49-F238E27FC236}">
                <a16:creationId xmlns:a16="http://schemas.microsoft.com/office/drawing/2014/main" id="{CD9A9958-DF64-4370-87E2-A0635D549BA5}"/>
              </a:ext>
            </a:extLst>
          </p:cNvPr>
          <p:cNvPicPr>
            <a:picLocks noChangeAspect="1"/>
          </p:cNvPicPr>
          <p:nvPr/>
        </p:nvPicPr>
        <p:blipFill rotWithShape="1">
          <a:blip r:embed="rId3"/>
          <a:srcRect l="43709" r="14598"/>
          <a:stretch/>
        </p:blipFill>
        <p:spPr>
          <a:xfrm>
            <a:off x="6396725" y="0"/>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30" name="Isosceles Triangle 9">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6919390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E59AA-CD85-4942-954D-5C7DCB5765D9}"/>
              </a:ext>
            </a:extLst>
          </p:cNvPr>
          <p:cNvSpPr>
            <a:spLocks noGrp="1"/>
          </p:cNvSpPr>
          <p:nvPr>
            <p:ph type="title"/>
          </p:nvPr>
        </p:nvSpPr>
        <p:spPr/>
        <p:txBody>
          <a:bodyPr/>
          <a:lstStyle/>
          <a:p>
            <a:pPr algn="ctr"/>
            <a:r>
              <a:rPr lang="en-US" b="1" dirty="0">
                <a:solidFill>
                  <a:schemeClr val="accent2"/>
                </a:solidFill>
              </a:rPr>
              <a:t>Allocation of Parental Responsibilities (APR)</a:t>
            </a:r>
          </a:p>
        </p:txBody>
      </p:sp>
      <p:sp>
        <p:nvSpPr>
          <p:cNvPr id="3" name="Content Placeholder 2">
            <a:extLst>
              <a:ext uri="{FF2B5EF4-FFF2-40B4-BE49-F238E27FC236}">
                <a16:creationId xmlns:a16="http://schemas.microsoft.com/office/drawing/2014/main" id="{78B6A76F-A742-40E4-98D0-D0DED1E69ADD}"/>
              </a:ext>
            </a:extLst>
          </p:cNvPr>
          <p:cNvSpPr>
            <a:spLocks noGrp="1"/>
          </p:cNvSpPr>
          <p:nvPr>
            <p:ph idx="1"/>
          </p:nvPr>
        </p:nvSpPr>
        <p:spPr>
          <a:xfrm>
            <a:off x="125769" y="2015732"/>
            <a:ext cx="5767031" cy="3450613"/>
          </a:xfrm>
        </p:spPr>
        <p:txBody>
          <a:bodyPr>
            <a:normAutofit/>
          </a:bodyPr>
          <a:lstStyle/>
          <a:p>
            <a:r>
              <a:rPr lang="en-US" sz="3400" b="1" dirty="0"/>
              <a:t>I. </a:t>
            </a:r>
            <a:r>
              <a:rPr lang="en-US" sz="3400" dirty="0"/>
              <a:t>Parenting Time (regular, holiday, vacation)</a:t>
            </a:r>
          </a:p>
          <a:p>
            <a:r>
              <a:rPr lang="en-US" sz="3400" b="1" dirty="0"/>
              <a:t>II. </a:t>
            </a:r>
            <a:r>
              <a:rPr lang="en-US" sz="3400" dirty="0"/>
              <a:t>Decision-Making Authority (joint v. sole) </a:t>
            </a:r>
          </a:p>
          <a:p>
            <a:r>
              <a:rPr lang="en-US" sz="3400" b="1" dirty="0"/>
              <a:t>III. </a:t>
            </a:r>
            <a:r>
              <a:rPr lang="en-US" sz="3400" dirty="0"/>
              <a:t>Child Support</a:t>
            </a:r>
          </a:p>
          <a:p>
            <a:endParaRPr lang="en-US" dirty="0"/>
          </a:p>
        </p:txBody>
      </p:sp>
      <p:pic>
        <p:nvPicPr>
          <p:cNvPr id="5" name="Picture 4">
            <a:extLst>
              <a:ext uri="{FF2B5EF4-FFF2-40B4-BE49-F238E27FC236}">
                <a16:creationId xmlns:a16="http://schemas.microsoft.com/office/drawing/2014/main" id="{96CC4E93-40F0-4224-AEFC-7AE86B0B9D6B}"/>
              </a:ext>
            </a:extLst>
          </p:cNvPr>
          <p:cNvPicPr>
            <a:picLocks noChangeAspect="1"/>
          </p:cNvPicPr>
          <p:nvPr/>
        </p:nvPicPr>
        <p:blipFill>
          <a:blip r:embed="rId2"/>
          <a:stretch>
            <a:fillRect/>
          </a:stretch>
        </p:blipFill>
        <p:spPr>
          <a:xfrm>
            <a:off x="5757333" y="2015731"/>
            <a:ext cx="6433077" cy="4105483"/>
          </a:xfrm>
          <a:prstGeom prst="rect">
            <a:avLst/>
          </a:prstGeom>
        </p:spPr>
      </p:pic>
    </p:spTree>
    <p:extLst>
      <p:ext uri="{BB962C8B-B14F-4D97-AF65-F5344CB8AC3E}">
        <p14:creationId xmlns:p14="http://schemas.microsoft.com/office/powerpoint/2010/main" val="21743854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E70EC-B4A1-480F-B98E-B1712759D08C}"/>
              </a:ext>
            </a:extLst>
          </p:cNvPr>
          <p:cNvSpPr>
            <a:spLocks noGrp="1"/>
          </p:cNvSpPr>
          <p:nvPr>
            <p:ph type="title"/>
          </p:nvPr>
        </p:nvSpPr>
        <p:spPr/>
        <p:txBody>
          <a:bodyPr/>
          <a:lstStyle/>
          <a:p>
            <a:pPr algn="ctr"/>
            <a:r>
              <a:rPr lang="en-US" b="1" dirty="0">
                <a:solidFill>
                  <a:schemeClr val="accent2"/>
                </a:solidFill>
              </a:rPr>
              <a:t>Parenting Time (f/k/a “Visitation”)  </a:t>
            </a:r>
          </a:p>
        </p:txBody>
      </p:sp>
      <p:pic>
        <p:nvPicPr>
          <p:cNvPr id="9" name="Content Placeholder 8">
            <a:extLst>
              <a:ext uri="{FF2B5EF4-FFF2-40B4-BE49-F238E27FC236}">
                <a16:creationId xmlns:a16="http://schemas.microsoft.com/office/drawing/2014/main" id="{74212530-6E8F-480D-B37A-147CA3B011B5}"/>
              </a:ext>
            </a:extLst>
          </p:cNvPr>
          <p:cNvPicPr>
            <a:picLocks noGrp="1" noChangeAspect="1"/>
          </p:cNvPicPr>
          <p:nvPr>
            <p:ph idx="1"/>
          </p:nvPr>
        </p:nvPicPr>
        <p:blipFill>
          <a:blip r:embed="rId2"/>
          <a:stretch>
            <a:fillRect/>
          </a:stretch>
        </p:blipFill>
        <p:spPr>
          <a:xfrm>
            <a:off x="0" y="2032000"/>
            <a:ext cx="5181274" cy="4109347"/>
          </a:xfrm>
        </p:spPr>
      </p:pic>
      <p:sp>
        <p:nvSpPr>
          <p:cNvPr id="3" name="TextBox 2">
            <a:extLst>
              <a:ext uri="{FF2B5EF4-FFF2-40B4-BE49-F238E27FC236}">
                <a16:creationId xmlns:a16="http://schemas.microsoft.com/office/drawing/2014/main" id="{0967605E-1564-4B2F-8E23-802ABCE6EE22}"/>
              </a:ext>
            </a:extLst>
          </p:cNvPr>
          <p:cNvSpPr txBox="1"/>
          <p:nvPr/>
        </p:nvSpPr>
        <p:spPr>
          <a:xfrm>
            <a:off x="5271912" y="2686289"/>
            <a:ext cx="6479822" cy="3231654"/>
          </a:xfrm>
          <a:prstGeom prst="rect">
            <a:avLst/>
          </a:prstGeom>
          <a:noFill/>
        </p:spPr>
        <p:txBody>
          <a:bodyPr wrap="square" rtlCol="0">
            <a:spAutoFit/>
          </a:bodyPr>
          <a:lstStyle/>
          <a:p>
            <a:r>
              <a:rPr lang="en-US" sz="2800" dirty="0"/>
              <a:t>No presumption of 50/50 Parenting Time</a:t>
            </a:r>
          </a:p>
          <a:p>
            <a:endParaRPr lang="en-US" sz="2800" dirty="0"/>
          </a:p>
          <a:p>
            <a:r>
              <a:rPr lang="en-US" sz="2800" dirty="0"/>
              <a:t>Endangerment (Physical or Emotional)</a:t>
            </a:r>
          </a:p>
          <a:p>
            <a:endParaRPr lang="en-US" sz="2800" dirty="0"/>
          </a:p>
          <a:p>
            <a:r>
              <a:rPr lang="en-US" sz="2800" dirty="0"/>
              <a:t>“Best Interests of the Child”</a:t>
            </a:r>
          </a:p>
          <a:p>
            <a:endParaRPr lang="en-US" dirty="0"/>
          </a:p>
          <a:p>
            <a:endParaRPr lang="en-US" dirty="0"/>
          </a:p>
        </p:txBody>
      </p:sp>
    </p:spTree>
    <p:extLst>
      <p:ext uri="{BB962C8B-B14F-4D97-AF65-F5344CB8AC3E}">
        <p14:creationId xmlns:p14="http://schemas.microsoft.com/office/powerpoint/2010/main" val="1953789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A6A0FE0-8672-481E-A06E-E8B38DC1F17A}"/>
              </a:ext>
            </a:extLst>
          </p:cNvPr>
          <p:cNvSpPr>
            <a:spLocks noGrp="1"/>
          </p:cNvSpPr>
          <p:nvPr>
            <p:ph idx="4294967295"/>
          </p:nvPr>
        </p:nvSpPr>
        <p:spPr>
          <a:xfrm>
            <a:off x="-1" y="90312"/>
            <a:ext cx="7182379" cy="6254044"/>
          </a:xfrm>
        </p:spPr>
        <p:txBody>
          <a:bodyPr>
            <a:normAutofit fontScale="55000" lnSpcReduction="20000"/>
          </a:bodyPr>
          <a:lstStyle/>
          <a:p>
            <a:pPr fontAlgn="base"/>
            <a:r>
              <a:rPr lang="en-US" sz="2900" b="1" dirty="0"/>
              <a:t>(I)</a:t>
            </a:r>
            <a:r>
              <a:rPr lang="en-US" sz="2900" dirty="0"/>
              <a:t>  The wishes of the child's parents as to parenting time;</a:t>
            </a:r>
          </a:p>
          <a:p>
            <a:pPr fontAlgn="base"/>
            <a:r>
              <a:rPr lang="en-US" sz="2900" b="1" dirty="0"/>
              <a:t>(II)</a:t>
            </a:r>
            <a:r>
              <a:rPr lang="en-US" sz="2900" dirty="0"/>
              <a:t>  The wishes of the child if he or she is sufficiently mature to express reasoned and independent preferences as to the parenting time schedule;</a:t>
            </a:r>
          </a:p>
          <a:p>
            <a:pPr fontAlgn="base"/>
            <a:r>
              <a:rPr lang="en-US" sz="2900" b="1" dirty="0"/>
              <a:t>(III)</a:t>
            </a:r>
            <a:r>
              <a:rPr lang="en-US" sz="2900" dirty="0"/>
              <a:t>  The interaction and interrelationship of the child with his or her parents, his or her siblings, and any other person who may significantly affect the child's best interests;</a:t>
            </a:r>
          </a:p>
          <a:p>
            <a:pPr fontAlgn="base"/>
            <a:r>
              <a:rPr lang="en-US" sz="2900" b="1" dirty="0"/>
              <a:t>(IV)</a:t>
            </a:r>
            <a:r>
              <a:rPr lang="en-US" sz="2900" dirty="0"/>
              <a:t>  The child's adjustment to his or her home, school, and community;</a:t>
            </a:r>
          </a:p>
          <a:p>
            <a:pPr fontAlgn="base"/>
            <a:r>
              <a:rPr lang="en-US" sz="2900" b="1" dirty="0"/>
              <a:t>(V)</a:t>
            </a:r>
            <a:r>
              <a:rPr lang="en-US" sz="2900" dirty="0"/>
              <a:t>  The mental and physical health of all individuals involved, except that a disability alone shall not be a basis to deny or restrict parenting time;</a:t>
            </a:r>
          </a:p>
          <a:p>
            <a:pPr fontAlgn="base"/>
            <a:r>
              <a:rPr lang="en-US" sz="2900" b="1" dirty="0"/>
              <a:t>(VI)</a:t>
            </a:r>
            <a:r>
              <a:rPr lang="en-US" sz="2900" dirty="0"/>
              <a:t>  The ability of the parties to encourage the sharing of love, affection, and contact between the child and the other party; except that, if the court determines that a party is acting to protect the child from witnessing domestic violence or from being a victim of child abuse or neglect or domestic violence, the party's protective actions shall not be considered with respect to this factor;</a:t>
            </a:r>
          </a:p>
          <a:p>
            <a:pPr fontAlgn="base"/>
            <a:r>
              <a:rPr lang="en-US" sz="2900" b="1" dirty="0"/>
              <a:t>(VII)</a:t>
            </a:r>
            <a:r>
              <a:rPr lang="en-US" sz="2900" dirty="0"/>
              <a:t>  Whether the past pattern of involvement of the parties with the child reflects a system of values, time commitment, and mutual support;</a:t>
            </a:r>
          </a:p>
          <a:p>
            <a:pPr fontAlgn="base"/>
            <a:r>
              <a:rPr lang="en-US" sz="2900" b="1" dirty="0"/>
              <a:t>(VIII)</a:t>
            </a:r>
            <a:r>
              <a:rPr lang="en-US" sz="2900" dirty="0"/>
              <a:t>  The physical proximity of the parties to each other as this relates to the practical considerations of parenting time;</a:t>
            </a:r>
          </a:p>
          <a:p>
            <a:pPr fontAlgn="base"/>
            <a:endParaRPr lang="en-US" sz="2900" dirty="0"/>
          </a:p>
          <a:p>
            <a:pPr fontAlgn="base"/>
            <a:r>
              <a:rPr lang="en-US" sz="2900" b="1" dirty="0"/>
              <a:t>(XI)</a:t>
            </a:r>
            <a:r>
              <a:rPr lang="en-US" sz="2900" dirty="0"/>
              <a:t>  The ability of each party to place the needs of the child ahead of his or her own needs.</a:t>
            </a:r>
          </a:p>
          <a:p>
            <a:endParaRPr lang="en-US" dirty="0"/>
          </a:p>
        </p:txBody>
      </p:sp>
      <p:pic>
        <p:nvPicPr>
          <p:cNvPr id="5" name="Picture 4">
            <a:extLst>
              <a:ext uri="{FF2B5EF4-FFF2-40B4-BE49-F238E27FC236}">
                <a16:creationId xmlns:a16="http://schemas.microsoft.com/office/drawing/2014/main" id="{063D921F-0401-4A74-BAF4-04496D03F760}"/>
              </a:ext>
            </a:extLst>
          </p:cNvPr>
          <p:cNvPicPr>
            <a:picLocks noChangeAspect="1"/>
          </p:cNvPicPr>
          <p:nvPr/>
        </p:nvPicPr>
        <p:blipFill>
          <a:blip r:embed="rId3"/>
          <a:stretch>
            <a:fillRect/>
          </a:stretch>
        </p:blipFill>
        <p:spPr>
          <a:xfrm>
            <a:off x="7182379" y="1298222"/>
            <a:ext cx="5009621" cy="4822993"/>
          </a:xfrm>
          <a:prstGeom prst="rect">
            <a:avLst/>
          </a:prstGeom>
        </p:spPr>
      </p:pic>
    </p:spTree>
    <p:extLst>
      <p:ext uri="{BB962C8B-B14F-4D97-AF65-F5344CB8AC3E}">
        <p14:creationId xmlns:p14="http://schemas.microsoft.com/office/powerpoint/2010/main" val="2080318868"/>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8C705-4BF5-418D-BEE6-3ACF74F58B05}"/>
              </a:ext>
            </a:extLst>
          </p:cNvPr>
          <p:cNvSpPr>
            <a:spLocks noGrp="1"/>
          </p:cNvSpPr>
          <p:nvPr>
            <p:ph type="title"/>
          </p:nvPr>
        </p:nvSpPr>
        <p:spPr/>
        <p:txBody>
          <a:bodyPr/>
          <a:lstStyle/>
          <a:p>
            <a:pPr algn="ctr"/>
            <a:r>
              <a:rPr lang="en-US" b="1" dirty="0">
                <a:solidFill>
                  <a:schemeClr val="accent2"/>
                </a:solidFill>
              </a:rPr>
              <a:t>Decision Making Authority</a:t>
            </a:r>
          </a:p>
        </p:txBody>
      </p:sp>
      <p:sp>
        <p:nvSpPr>
          <p:cNvPr id="3" name="Content Placeholder 2">
            <a:extLst>
              <a:ext uri="{FF2B5EF4-FFF2-40B4-BE49-F238E27FC236}">
                <a16:creationId xmlns:a16="http://schemas.microsoft.com/office/drawing/2014/main" id="{175A1D97-5147-493A-BB6E-E4520A5E0E24}"/>
              </a:ext>
            </a:extLst>
          </p:cNvPr>
          <p:cNvSpPr>
            <a:spLocks noGrp="1"/>
          </p:cNvSpPr>
          <p:nvPr>
            <p:ph idx="1"/>
          </p:nvPr>
        </p:nvSpPr>
        <p:spPr>
          <a:xfrm>
            <a:off x="0" y="1766455"/>
            <a:ext cx="6096000" cy="4380345"/>
          </a:xfrm>
        </p:spPr>
        <p:txBody>
          <a:bodyPr>
            <a:normAutofit lnSpcReduction="10000"/>
          </a:bodyPr>
          <a:lstStyle/>
          <a:p>
            <a:r>
              <a:rPr lang="en-US" sz="2200" dirty="0"/>
              <a:t>Sole v. Joint </a:t>
            </a:r>
          </a:p>
          <a:p>
            <a:r>
              <a:rPr lang="en-US" sz="2200" dirty="0"/>
              <a:t>Major Decisions! </a:t>
            </a:r>
          </a:p>
          <a:p>
            <a:r>
              <a:rPr lang="en-US" sz="2200" b="1" dirty="0"/>
              <a:t>Examples: </a:t>
            </a:r>
            <a:r>
              <a:rPr lang="en-US" sz="2200" dirty="0"/>
              <a:t>School enrollment; Medication; Elective Cosmetic Surgery; Orthodontia; Mental Health; Extracurricular Activities &amp; Sports. </a:t>
            </a:r>
          </a:p>
          <a:p>
            <a:r>
              <a:rPr lang="en-US" sz="2200" dirty="0"/>
              <a:t>What if there is a finding of domestic violence?</a:t>
            </a:r>
          </a:p>
          <a:p>
            <a:r>
              <a:rPr lang="en-US" sz="2200" dirty="0"/>
              <a:t>What if we reach an impasse? </a:t>
            </a:r>
          </a:p>
          <a:p>
            <a:r>
              <a:rPr lang="en-US" sz="2200" dirty="0"/>
              <a:t>Back to Court; Mediation; Arbitration; Parenting Coordinator &amp; Decision Maker (PC/DM)</a:t>
            </a:r>
          </a:p>
        </p:txBody>
      </p:sp>
      <p:pic>
        <p:nvPicPr>
          <p:cNvPr id="5" name="Picture 4">
            <a:extLst>
              <a:ext uri="{FF2B5EF4-FFF2-40B4-BE49-F238E27FC236}">
                <a16:creationId xmlns:a16="http://schemas.microsoft.com/office/drawing/2014/main" id="{6940199D-9812-4662-84B3-351BA159825A}"/>
              </a:ext>
            </a:extLst>
          </p:cNvPr>
          <p:cNvPicPr>
            <a:picLocks noChangeAspect="1"/>
          </p:cNvPicPr>
          <p:nvPr/>
        </p:nvPicPr>
        <p:blipFill>
          <a:blip r:embed="rId2"/>
          <a:stretch>
            <a:fillRect/>
          </a:stretch>
        </p:blipFill>
        <p:spPr>
          <a:xfrm>
            <a:off x="6096001" y="2071511"/>
            <a:ext cx="6096000" cy="4064000"/>
          </a:xfrm>
          <a:prstGeom prst="rect">
            <a:avLst/>
          </a:prstGeom>
        </p:spPr>
      </p:pic>
    </p:spTree>
    <p:extLst>
      <p:ext uri="{BB962C8B-B14F-4D97-AF65-F5344CB8AC3E}">
        <p14:creationId xmlns:p14="http://schemas.microsoft.com/office/powerpoint/2010/main" val="231719128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50198-1BF7-44A5-8358-3BE5FB1FE98B}"/>
              </a:ext>
            </a:extLst>
          </p:cNvPr>
          <p:cNvSpPr>
            <a:spLocks noGrp="1"/>
          </p:cNvSpPr>
          <p:nvPr>
            <p:ph type="title"/>
          </p:nvPr>
        </p:nvSpPr>
        <p:spPr/>
        <p:txBody>
          <a:bodyPr/>
          <a:lstStyle/>
          <a:p>
            <a:pPr algn="ctr"/>
            <a:r>
              <a:rPr lang="en-US" b="1" dirty="0">
                <a:solidFill>
                  <a:schemeClr val="accent2"/>
                </a:solidFill>
              </a:rPr>
              <a:t>Child Support</a:t>
            </a:r>
            <a:br>
              <a:rPr lang="en-US" b="1" dirty="0">
                <a:solidFill>
                  <a:schemeClr val="accent2"/>
                </a:solidFill>
              </a:rPr>
            </a:br>
            <a:r>
              <a:rPr lang="en-US" b="1" dirty="0">
                <a:solidFill>
                  <a:schemeClr val="accent2"/>
                </a:solidFill>
              </a:rPr>
              <a:t>C.R.S. 14-10-115 </a:t>
            </a:r>
          </a:p>
        </p:txBody>
      </p:sp>
      <p:sp>
        <p:nvSpPr>
          <p:cNvPr id="3" name="Content Placeholder 2">
            <a:extLst>
              <a:ext uri="{FF2B5EF4-FFF2-40B4-BE49-F238E27FC236}">
                <a16:creationId xmlns:a16="http://schemas.microsoft.com/office/drawing/2014/main" id="{B40E9292-E854-4C51-89A5-009007FABA86}"/>
              </a:ext>
            </a:extLst>
          </p:cNvPr>
          <p:cNvSpPr>
            <a:spLocks noGrp="1"/>
          </p:cNvSpPr>
          <p:nvPr>
            <p:ph idx="1"/>
          </p:nvPr>
        </p:nvSpPr>
        <p:spPr>
          <a:xfrm>
            <a:off x="259644" y="2015732"/>
            <a:ext cx="6547555" cy="4037749"/>
          </a:xfrm>
        </p:spPr>
        <p:txBody>
          <a:bodyPr>
            <a:normAutofit fontScale="85000" lnSpcReduction="10000"/>
          </a:bodyPr>
          <a:lstStyle/>
          <a:p>
            <a:r>
              <a:rPr lang="en-US" b="1" dirty="0"/>
              <a:t>Calculated Based On:</a:t>
            </a:r>
          </a:p>
          <a:p>
            <a:r>
              <a:rPr lang="en-US" dirty="0"/>
              <a:t>Statutory Guidelines (Mandatory unless court finds reason to deviate) </a:t>
            </a:r>
          </a:p>
          <a:p>
            <a:r>
              <a:rPr lang="en-US" dirty="0"/>
              <a:t>Each parent’s gross monthly income</a:t>
            </a:r>
          </a:p>
          <a:p>
            <a:r>
              <a:rPr lang="en-US" dirty="0">
                <a:sym typeface="Wingdings" panose="05000000000000000000" pitchFamily="2" charset="2"/>
              </a:rPr>
              <a:t>Maintenance paid and maintenance received</a:t>
            </a:r>
            <a:endParaRPr lang="en-US" dirty="0"/>
          </a:p>
          <a:p>
            <a:r>
              <a:rPr lang="en-US" dirty="0"/>
              <a:t>Number of overnights with each parent:</a:t>
            </a:r>
          </a:p>
          <a:p>
            <a:r>
              <a:rPr lang="en-US" dirty="0">
                <a:sym typeface="Wingdings" panose="05000000000000000000" pitchFamily="2" charset="2"/>
              </a:rPr>
              <a:t> Work Sheet A or Work Sheet B (92 plus overnights)</a:t>
            </a:r>
          </a:p>
          <a:p>
            <a:r>
              <a:rPr lang="en-US" dirty="0">
                <a:sym typeface="Wingdings" panose="05000000000000000000" pitchFamily="2" charset="2"/>
              </a:rPr>
              <a:t>Credit for party paying Medical/ Dental/ Vision insurance for child(ren)</a:t>
            </a:r>
          </a:p>
          <a:p>
            <a:r>
              <a:rPr lang="en-US" dirty="0">
                <a:sym typeface="Wingdings" panose="05000000000000000000" pitchFamily="2" charset="2"/>
              </a:rPr>
              <a:t>Childcare Expenses </a:t>
            </a:r>
          </a:p>
          <a:p>
            <a:r>
              <a:rPr lang="en-US" dirty="0">
                <a:sym typeface="Wingdings" panose="05000000000000000000" pitchFamily="2" charset="2"/>
              </a:rPr>
              <a:t>Terminates at age 19</a:t>
            </a:r>
          </a:p>
          <a:p>
            <a:r>
              <a:rPr lang="en-US" dirty="0">
                <a:sym typeface="Wingdings" panose="05000000000000000000" pitchFamily="2" charset="2"/>
              </a:rPr>
              <a:t>Court CANNOT order a parent to pay college/higher education expenses</a:t>
            </a:r>
          </a:p>
          <a:p>
            <a:r>
              <a:rPr lang="en-US" dirty="0">
                <a:sym typeface="Wingdings" panose="05000000000000000000" pitchFamily="2" charset="2"/>
              </a:rPr>
              <a:t>Money is the right of the child –typically cannot be waived! </a:t>
            </a:r>
          </a:p>
          <a:p>
            <a:endParaRPr lang="en-US" dirty="0"/>
          </a:p>
        </p:txBody>
      </p:sp>
      <p:pic>
        <p:nvPicPr>
          <p:cNvPr id="5" name="Picture 4">
            <a:extLst>
              <a:ext uri="{FF2B5EF4-FFF2-40B4-BE49-F238E27FC236}">
                <a16:creationId xmlns:a16="http://schemas.microsoft.com/office/drawing/2014/main" id="{27088B50-383F-4916-A66F-74B2DFB54861}"/>
              </a:ext>
            </a:extLst>
          </p:cNvPr>
          <p:cNvPicPr>
            <a:picLocks noChangeAspect="1"/>
          </p:cNvPicPr>
          <p:nvPr/>
        </p:nvPicPr>
        <p:blipFill>
          <a:blip r:embed="rId3"/>
          <a:stretch>
            <a:fillRect/>
          </a:stretch>
        </p:blipFill>
        <p:spPr>
          <a:xfrm>
            <a:off x="6671733" y="2015732"/>
            <a:ext cx="5536073" cy="4037749"/>
          </a:xfrm>
          <a:prstGeom prst="rect">
            <a:avLst/>
          </a:prstGeom>
        </p:spPr>
      </p:pic>
    </p:spTree>
    <p:extLst>
      <p:ext uri="{BB962C8B-B14F-4D97-AF65-F5344CB8AC3E}">
        <p14:creationId xmlns:p14="http://schemas.microsoft.com/office/powerpoint/2010/main" val="294641589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3" name="Group 72">
            <a:extLst>
              <a:ext uri="{FF2B5EF4-FFF2-40B4-BE49-F238E27FC236}">
                <a16:creationId xmlns:a16="http://schemas.microsoft.com/office/drawing/2014/main" id="{88C9B83F-64CD-41C1-925F-A08801FFD0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74" name="Straight Connector 73">
              <a:extLst>
                <a:ext uri="{FF2B5EF4-FFF2-40B4-BE49-F238E27FC236}">
                  <a16:creationId xmlns:a16="http://schemas.microsoft.com/office/drawing/2014/main" id="{E1655065-0BD7-4422-BEC0-4401E99809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a16="http://schemas.microsoft.com/office/drawing/2014/main" id="{4DDD90AC-ABEC-4A76-9C9C-AD0A5F8FC7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6" name="Rectangle 23">
              <a:extLst>
                <a:ext uri="{FF2B5EF4-FFF2-40B4-BE49-F238E27FC236}">
                  <a16:creationId xmlns:a16="http://schemas.microsoft.com/office/drawing/2014/main" id="{21A8AFEF-EC50-4C0B-9C64-814B76C82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25">
              <a:extLst>
                <a:ext uri="{FF2B5EF4-FFF2-40B4-BE49-F238E27FC236}">
                  <a16:creationId xmlns:a16="http://schemas.microsoft.com/office/drawing/2014/main" id="{CAFAA800-E117-4357-84E4-56B63EA03E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8" name="Isosceles Triangle 77">
              <a:extLst>
                <a:ext uri="{FF2B5EF4-FFF2-40B4-BE49-F238E27FC236}">
                  <a16:creationId xmlns:a16="http://schemas.microsoft.com/office/drawing/2014/main" id="{8DDFC9F4-3B45-402D-8AD7-60B3F08ED7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27">
              <a:extLst>
                <a:ext uri="{FF2B5EF4-FFF2-40B4-BE49-F238E27FC236}">
                  <a16:creationId xmlns:a16="http://schemas.microsoft.com/office/drawing/2014/main" id="{F26A0854-FBE4-4587-B349-06BE192BD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Rectangle 28">
              <a:extLst>
                <a:ext uri="{FF2B5EF4-FFF2-40B4-BE49-F238E27FC236}">
                  <a16:creationId xmlns:a16="http://schemas.microsoft.com/office/drawing/2014/main" id="{54A9C4C6-FF7D-470E-BFCA-CE4F60A1F0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Rectangle 29">
              <a:extLst>
                <a:ext uri="{FF2B5EF4-FFF2-40B4-BE49-F238E27FC236}">
                  <a16:creationId xmlns:a16="http://schemas.microsoft.com/office/drawing/2014/main" id="{B1721EA8-4871-45D4-B78F-AE805A3004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2" name="Isosceles Triangle 81">
              <a:extLst>
                <a:ext uri="{FF2B5EF4-FFF2-40B4-BE49-F238E27FC236}">
                  <a16:creationId xmlns:a16="http://schemas.microsoft.com/office/drawing/2014/main" id="{E5763971-E3A3-45C6-9BA8-2E032C7A5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3" name="Isosceles Triangle 82">
              <a:extLst>
                <a:ext uri="{FF2B5EF4-FFF2-40B4-BE49-F238E27FC236}">
                  <a16:creationId xmlns:a16="http://schemas.microsoft.com/office/drawing/2014/main" id="{32752E94-0E01-4AF5-A43A-F2FAD8737C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2052" name="Picture 4" descr="Writing, Pencil, Note, Shop, Pink, Seller, Paper">
            <a:extLst>
              <a:ext uri="{FF2B5EF4-FFF2-40B4-BE49-F238E27FC236}">
                <a16:creationId xmlns:a16="http://schemas.microsoft.com/office/drawing/2014/main" id="{BF5E99B1-6F63-4A36-A165-07BC3D0FB6CD}"/>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2744" t="9091" r="7420" b="-1"/>
          <a:stretch/>
        </p:blipFill>
        <p:spPr bwMode="auto">
          <a:xfrm>
            <a:off x="2710661" y="160866"/>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0A78136-EC03-43AD-BAB7-C2FEFB6D7F88}"/>
              </a:ext>
            </a:extLst>
          </p:cNvPr>
          <p:cNvSpPr>
            <a:spLocks noGrp="1"/>
          </p:cNvSpPr>
          <p:nvPr>
            <p:ph type="title"/>
          </p:nvPr>
        </p:nvSpPr>
        <p:spPr>
          <a:xfrm>
            <a:off x="-310788" y="2405319"/>
            <a:ext cx="4088190" cy="2369093"/>
          </a:xfrm>
        </p:spPr>
        <p:txBody>
          <a:bodyPr vert="horz" lIns="91440" tIns="45720" rIns="91440" bIns="45720" rtlCol="0" anchor="b">
            <a:normAutofit/>
          </a:bodyPr>
          <a:lstStyle/>
          <a:p>
            <a:pPr algn="r">
              <a:lnSpc>
                <a:spcPct val="90000"/>
              </a:lnSpc>
            </a:pPr>
            <a:r>
              <a:rPr lang="en-US" sz="4100" b="1" dirty="0"/>
              <a:t>Step 1: File Petition for Dissolution of Marriage </a:t>
            </a:r>
          </a:p>
        </p:txBody>
      </p:sp>
      <p:cxnSp>
        <p:nvCxnSpPr>
          <p:cNvPr id="85" name="Straight Connector 84">
            <a:extLst>
              <a:ext uri="{FF2B5EF4-FFF2-40B4-BE49-F238E27FC236}">
                <a16:creationId xmlns:a16="http://schemas.microsoft.com/office/drawing/2014/main" id="{A57C1A16-B8AB-4D99-A195-A38F556A64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87" name="Straight Connector 86">
            <a:extLst>
              <a:ext uri="{FF2B5EF4-FFF2-40B4-BE49-F238E27FC236}">
                <a16:creationId xmlns:a16="http://schemas.microsoft.com/office/drawing/2014/main" id="{F8A9B20B-D1DD-4573-B5EC-5580295192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89" name="Rectangle 23">
            <a:extLst>
              <a:ext uri="{FF2B5EF4-FFF2-40B4-BE49-F238E27FC236}">
                <a16:creationId xmlns:a16="http://schemas.microsoft.com/office/drawing/2014/main" id="{66D61E08-70C3-48D8-BEA0-787111DC3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1" name="Rectangle 25">
            <a:extLst>
              <a:ext uri="{FF2B5EF4-FFF2-40B4-BE49-F238E27FC236}">
                <a16:creationId xmlns:a16="http://schemas.microsoft.com/office/drawing/2014/main" id="{FC55298F-0AE5-478E-AD2B-03C2614C5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3" name="Isosceles Triangle 24">
            <a:extLst>
              <a:ext uri="{FF2B5EF4-FFF2-40B4-BE49-F238E27FC236}">
                <a16:creationId xmlns:a16="http://schemas.microsoft.com/office/drawing/2014/main" id="{C180E4EA-0B63-4779-A895-7E90E71088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95" name="Rectangle 27">
            <a:extLst>
              <a:ext uri="{FF2B5EF4-FFF2-40B4-BE49-F238E27FC236}">
                <a16:creationId xmlns:a16="http://schemas.microsoft.com/office/drawing/2014/main" id="{CEE01D9D-3DE8-4EED-B0D3-8F3C79CC7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97" name="Rectangle 28">
            <a:extLst>
              <a:ext uri="{FF2B5EF4-FFF2-40B4-BE49-F238E27FC236}">
                <a16:creationId xmlns:a16="http://schemas.microsoft.com/office/drawing/2014/main" id="{89AF5CE9-607F-43F4-8983-DCD6DA4051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9" name="Rectangle 29">
            <a:extLst>
              <a:ext uri="{FF2B5EF4-FFF2-40B4-BE49-F238E27FC236}">
                <a16:creationId xmlns:a16="http://schemas.microsoft.com/office/drawing/2014/main" id="{6EEA2DBD-9E1E-4521-8C01-F32AD18A8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1" name="Isosceles Triangle 29">
            <a:extLst>
              <a:ext uri="{FF2B5EF4-FFF2-40B4-BE49-F238E27FC236}">
                <a16:creationId xmlns:a16="http://schemas.microsoft.com/office/drawing/2014/main" id="{15BBD2C1-BA9B-46A9-A27A-33498B1692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1359467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18A21-1D57-4D8A-9429-4BCD89FA68B6}"/>
              </a:ext>
            </a:extLst>
          </p:cNvPr>
          <p:cNvSpPr>
            <a:spLocks noGrp="1"/>
          </p:cNvSpPr>
          <p:nvPr>
            <p:ph type="title"/>
          </p:nvPr>
        </p:nvSpPr>
        <p:spPr>
          <a:xfrm>
            <a:off x="677334" y="609600"/>
            <a:ext cx="8596668" cy="834736"/>
          </a:xfrm>
        </p:spPr>
        <p:txBody>
          <a:bodyPr/>
          <a:lstStyle/>
          <a:p>
            <a:r>
              <a:rPr lang="en-US" dirty="0"/>
              <a:t>					Child Support Extras</a:t>
            </a:r>
          </a:p>
        </p:txBody>
      </p:sp>
      <p:sp>
        <p:nvSpPr>
          <p:cNvPr id="3" name="Content Placeholder 2">
            <a:extLst>
              <a:ext uri="{FF2B5EF4-FFF2-40B4-BE49-F238E27FC236}">
                <a16:creationId xmlns:a16="http://schemas.microsoft.com/office/drawing/2014/main" id="{E5032208-A699-48FC-83DE-03B825B0F75C}"/>
              </a:ext>
            </a:extLst>
          </p:cNvPr>
          <p:cNvSpPr>
            <a:spLocks noGrp="1"/>
          </p:cNvSpPr>
          <p:nvPr>
            <p:ph idx="1"/>
          </p:nvPr>
        </p:nvSpPr>
        <p:spPr>
          <a:xfrm>
            <a:off x="677334" y="1444336"/>
            <a:ext cx="9503896" cy="5045075"/>
          </a:xfrm>
        </p:spPr>
        <p:txBody>
          <a:bodyPr>
            <a:normAutofit fontScale="40000" lnSpcReduction="20000"/>
          </a:bodyPr>
          <a:lstStyle/>
          <a:p>
            <a:r>
              <a:rPr lang="en-US" sz="4000" dirty="0">
                <a:sym typeface="Wingdings" panose="05000000000000000000" pitchFamily="2" charset="2"/>
              </a:rPr>
              <a:t>Parties share in proportion to their respective incomes:</a:t>
            </a:r>
          </a:p>
          <a:p>
            <a:pPr lvl="1"/>
            <a:r>
              <a:rPr lang="en-US" sz="4000" i="0" dirty="0">
                <a:solidFill>
                  <a:schemeClr val="tx1"/>
                </a:solidFill>
                <a:effectLst/>
                <a:latin typeface="Trebuchet MS" panose="020B0603020202020204" pitchFamily="34" charset="0"/>
              </a:rPr>
              <a:t>Extraordinary medical expenses </a:t>
            </a:r>
            <a:r>
              <a:rPr lang="en-US" sz="4000" i="0" dirty="0">
                <a:solidFill>
                  <a:srgbClr val="212121"/>
                </a:solidFill>
                <a:effectLst/>
                <a:latin typeface="Trebuchet MS" panose="020B0603020202020204" pitchFamily="34" charset="0"/>
              </a:rPr>
              <a:t>in excess of two hundred fifty dollars per child per calendar year. If the parties have 50/50 parentin</a:t>
            </a:r>
            <a:r>
              <a:rPr lang="en-US" sz="4000" dirty="0">
                <a:solidFill>
                  <a:srgbClr val="212121"/>
                </a:solidFill>
                <a:latin typeface="Trebuchet MS" panose="020B0603020202020204" pitchFamily="34" charset="0"/>
              </a:rPr>
              <a:t>g time, the parties share the expenses from the first dollar.</a:t>
            </a:r>
          </a:p>
          <a:p>
            <a:pPr lvl="1"/>
            <a:r>
              <a:rPr lang="en-US" sz="4000" i="0" dirty="0">
                <a:solidFill>
                  <a:srgbClr val="212121"/>
                </a:solidFill>
                <a:effectLst/>
                <a:latin typeface="Trebuchet MS" panose="020B0603020202020204" pitchFamily="34" charset="0"/>
              </a:rPr>
              <a:t>Mandatory school fees i.e. fees charged by a school or school district, including a charter school, for a child attending public primary or secondary school for activities that are directly related to the educational mission of the school, including but not limited to laboratory fees; book or educational material fees; school computer or automation-related fees, whether paid to the school directly or purchased by a parent; testing fees; and supply or material fees paid to the school. “Mandatory school fees” does not include uniforms, meals, or extracurricular activity fees.</a:t>
            </a:r>
            <a:endParaRPr lang="en-US" sz="4000" i="0" dirty="0">
              <a:solidFill>
                <a:srgbClr val="212121"/>
              </a:solidFill>
              <a:effectLst/>
              <a:latin typeface="+mj-lt"/>
            </a:endParaRPr>
          </a:p>
          <a:p>
            <a:r>
              <a:rPr lang="en-US" sz="4000" i="0" dirty="0">
                <a:solidFill>
                  <a:srgbClr val="212121"/>
                </a:solidFill>
                <a:effectLst/>
                <a:latin typeface="+mj-lt"/>
              </a:rPr>
              <a:t>Dependency exemptions/Child Tax Credits:</a:t>
            </a:r>
          </a:p>
          <a:p>
            <a:pPr lvl="1"/>
            <a:r>
              <a:rPr lang="en-US" sz="4000" i="0" dirty="0">
                <a:solidFill>
                  <a:srgbClr val="212121"/>
                </a:solidFill>
                <a:effectLst/>
                <a:latin typeface="+mj-lt"/>
              </a:rPr>
              <a:t>Unless otherwise agreed upon by the parties, the court must allocate the right to claim dependent children for income tax purposes between the parties. </a:t>
            </a:r>
          </a:p>
          <a:p>
            <a:pPr lvl="1"/>
            <a:r>
              <a:rPr lang="en-US" sz="4000" i="0" dirty="0">
                <a:solidFill>
                  <a:srgbClr val="212121"/>
                </a:solidFill>
                <a:effectLst/>
                <a:latin typeface="+mj-lt"/>
              </a:rPr>
              <a:t>These rights shall be allocated between the parties in proportion to their contributions to the costs of raising the children (typically determined based upon the Child Support Worksheet).</a:t>
            </a:r>
          </a:p>
          <a:p>
            <a:pPr lvl="1"/>
            <a:r>
              <a:rPr lang="en-US" sz="4000" i="0" dirty="0">
                <a:solidFill>
                  <a:srgbClr val="212121"/>
                </a:solidFill>
                <a:effectLst/>
                <a:latin typeface="+mj-lt"/>
              </a:rPr>
              <a:t> A parent shall not be entitled to claim a child as a dependent if he or she has not paid all court-ordered child support for that tax year or if claiming the child as a dependent would not result in any tax benefit.</a:t>
            </a:r>
          </a:p>
          <a:p>
            <a:pPr marL="457200" lvl="1" indent="0">
              <a:buNone/>
            </a:pPr>
            <a:br>
              <a:rPr lang="en-US" dirty="0"/>
            </a:br>
            <a:endParaRPr lang="en-US" dirty="0"/>
          </a:p>
        </p:txBody>
      </p:sp>
      <p:sp>
        <p:nvSpPr>
          <p:cNvPr id="5" name="TextBox 4">
            <a:extLst>
              <a:ext uri="{FF2B5EF4-FFF2-40B4-BE49-F238E27FC236}">
                <a16:creationId xmlns:a16="http://schemas.microsoft.com/office/drawing/2014/main" id="{977F3D4A-BE4A-4246-93A5-E7E4DCE37597}"/>
              </a:ext>
            </a:extLst>
          </p:cNvPr>
          <p:cNvSpPr txBox="1"/>
          <p:nvPr/>
        </p:nvSpPr>
        <p:spPr>
          <a:xfrm>
            <a:off x="2917998" y="2981144"/>
            <a:ext cx="6104658" cy="646331"/>
          </a:xfrm>
          <a:prstGeom prst="rect">
            <a:avLst/>
          </a:prstGeom>
          <a:noFill/>
        </p:spPr>
        <p:txBody>
          <a:bodyPr wrap="square">
            <a:spAutoFit/>
          </a:bodyPr>
          <a:lstStyle/>
          <a:p>
            <a:pPr lvl="1"/>
            <a:br>
              <a:rPr lang="en-US" dirty="0"/>
            </a:br>
            <a:endParaRPr lang="en-US" dirty="0"/>
          </a:p>
        </p:txBody>
      </p:sp>
    </p:spTree>
    <p:extLst>
      <p:ext uri="{BB962C8B-B14F-4D97-AF65-F5344CB8AC3E}">
        <p14:creationId xmlns:p14="http://schemas.microsoft.com/office/powerpoint/2010/main" val="21590720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03582-61B7-4843-8474-D9E1D3A2DF4F}"/>
              </a:ext>
            </a:extLst>
          </p:cNvPr>
          <p:cNvSpPr>
            <a:spLocks noGrp="1"/>
          </p:cNvSpPr>
          <p:nvPr>
            <p:ph type="title"/>
          </p:nvPr>
        </p:nvSpPr>
        <p:spPr>
          <a:xfrm>
            <a:off x="540857" y="227463"/>
            <a:ext cx="8596668" cy="1320800"/>
          </a:xfrm>
        </p:spPr>
        <p:txBody>
          <a:bodyPr/>
          <a:lstStyle/>
          <a:p>
            <a:pPr algn="ctr"/>
            <a:r>
              <a:rPr lang="en-US" dirty="0">
                <a:solidFill>
                  <a:schemeClr val="accent2"/>
                </a:solidFill>
              </a:rPr>
              <a:t>Attorney’s Fees &amp; Costs</a:t>
            </a:r>
            <a:br>
              <a:rPr lang="en-US" dirty="0">
                <a:solidFill>
                  <a:schemeClr val="accent2"/>
                </a:solidFill>
              </a:rPr>
            </a:br>
            <a:r>
              <a:rPr lang="en-US" dirty="0">
                <a:solidFill>
                  <a:schemeClr val="accent2"/>
                </a:solidFill>
              </a:rPr>
              <a:t>C.R.S. § 14-10-119</a:t>
            </a:r>
          </a:p>
        </p:txBody>
      </p:sp>
      <p:pic>
        <p:nvPicPr>
          <p:cNvPr id="5" name="Content Placeholder 4">
            <a:extLst>
              <a:ext uri="{FF2B5EF4-FFF2-40B4-BE49-F238E27FC236}">
                <a16:creationId xmlns:a16="http://schemas.microsoft.com/office/drawing/2014/main" id="{C93DB14B-72FE-4BE6-AD5A-19CAB67BC793}"/>
              </a:ext>
            </a:extLst>
          </p:cNvPr>
          <p:cNvPicPr>
            <a:picLocks noGrp="1" noChangeAspect="1"/>
          </p:cNvPicPr>
          <p:nvPr>
            <p:ph idx="1"/>
          </p:nvPr>
        </p:nvPicPr>
        <p:blipFill>
          <a:blip r:embed="rId3"/>
          <a:stretch>
            <a:fillRect/>
          </a:stretch>
        </p:blipFill>
        <p:spPr>
          <a:xfrm>
            <a:off x="8237464" y="78017"/>
            <a:ext cx="3493874" cy="1783093"/>
          </a:xfrm>
        </p:spPr>
      </p:pic>
      <p:sp>
        <p:nvSpPr>
          <p:cNvPr id="6" name="TextBox 5">
            <a:extLst>
              <a:ext uri="{FF2B5EF4-FFF2-40B4-BE49-F238E27FC236}">
                <a16:creationId xmlns:a16="http://schemas.microsoft.com/office/drawing/2014/main" id="{EC0376FA-0B91-4B7C-92CC-621A2CC2E93A}"/>
              </a:ext>
            </a:extLst>
          </p:cNvPr>
          <p:cNvSpPr txBox="1"/>
          <p:nvPr/>
        </p:nvSpPr>
        <p:spPr>
          <a:xfrm>
            <a:off x="863764" y="2010556"/>
            <a:ext cx="8273761" cy="4247317"/>
          </a:xfrm>
          <a:prstGeom prst="rect">
            <a:avLst/>
          </a:prstGeom>
          <a:noFill/>
        </p:spPr>
        <p:txBody>
          <a:bodyPr wrap="square">
            <a:spAutoFit/>
          </a:bodyPr>
          <a:lstStyle/>
          <a:p>
            <a:pPr marL="285750" indent="-285750">
              <a:buFont typeface="Wingdings" panose="05000000000000000000" pitchFamily="2" charset="2"/>
              <a:buChar char="Ø"/>
            </a:pPr>
            <a:r>
              <a:rPr lang="en-US" b="0" i="0" dirty="0">
                <a:solidFill>
                  <a:srgbClr val="212121"/>
                </a:solidFill>
                <a:effectLst/>
                <a:latin typeface="verdana" panose="020B0604030504040204" pitchFamily="34" charset="0"/>
              </a:rPr>
              <a:t>Award based upon the financial resources of both parties—NOT fault based or to “punish” a party</a:t>
            </a:r>
          </a:p>
          <a:p>
            <a:pPr marL="285750" indent="-285750">
              <a:buFont typeface="Wingdings" panose="05000000000000000000" pitchFamily="2" charset="2"/>
              <a:buChar char="Ø"/>
            </a:pPr>
            <a:endParaRPr lang="en-US" dirty="0">
              <a:solidFill>
                <a:srgbClr val="212121"/>
              </a:solidFill>
              <a:latin typeface="verdana" panose="020B0604030504040204" pitchFamily="34" charset="0"/>
            </a:endParaRPr>
          </a:p>
          <a:p>
            <a:pPr marL="285750" indent="-285750">
              <a:buFont typeface="Wingdings" panose="05000000000000000000" pitchFamily="2" charset="2"/>
              <a:buChar char="Ø"/>
            </a:pPr>
            <a:r>
              <a:rPr lang="en-US" dirty="0">
                <a:solidFill>
                  <a:srgbClr val="212121"/>
                </a:solidFill>
                <a:latin typeface="verdana" panose="020B0604030504040204" pitchFamily="34" charset="0"/>
              </a:rPr>
              <a:t>M</a:t>
            </a:r>
            <a:r>
              <a:rPr lang="en-US" b="0" i="0" dirty="0">
                <a:solidFill>
                  <a:srgbClr val="212121"/>
                </a:solidFill>
                <a:effectLst/>
                <a:latin typeface="verdana" panose="020B0604030504040204" pitchFamily="34" charset="0"/>
              </a:rPr>
              <a:t>ay order a party to pay a reasonable amount for the cost to the other party for attorney’s fees, including sums for legal services rendered and costs incurred prior to the commencement of the proceeding or after entry of judgment</a:t>
            </a:r>
          </a:p>
          <a:p>
            <a:pPr marL="285750" indent="-285750">
              <a:buFont typeface="Wingdings" panose="05000000000000000000" pitchFamily="2" charset="2"/>
              <a:buChar char="Ø"/>
            </a:pPr>
            <a:endParaRPr lang="en-US" dirty="0">
              <a:solidFill>
                <a:srgbClr val="212121"/>
              </a:solidFill>
              <a:latin typeface="verdana" panose="020B0604030504040204" pitchFamily="34" charset="0"/>
            </a:endParaRPr>
          </a:p>
          <a:p>
            <a:pPr marL="285750" indent="-285750">
              <a:buFont typeface="Wingdings" panose="05000000000000000000" pitchFamily="2" charset="2"/>
              <a:buChar char="Ø"/>
            </a:pPr>
            <a:r>
              <a:rPr lang="en-US" b="0" i="0" dirty="0">
                <a:solidFill>
                  <a:srgbClr val="212121"/>
                </a:solidFill>
                <a:effectLst/>
                <a:latin typeface="verdana" panose="020B0604030504040204" pitchFamily="34" charset="0"/>
              </a:rPr>
              <a:t>The Court may award attorney fees based on frivolous or attempt to unnecessarily expand the proceedings due to improper conduct and for taking a legal position that lacks substantial justification. C.R.S. § 13-17-102</a:t>
            </a:r>
          </a:p>
          <a:p>
            <a:pPr marL="285750" indent="-285750">
              <a:buFont typeface="Wingdings" panose="05000000000000000000" pitchFamily="2" charset="2"/>
              <a:buChar char="Ø"/>
            </a:pPr>
            <a:endParaRPr lang="en-US" dirty="0">
              <a:solidFill>
                <a:srgbClr val="212121"/>
              </a:solidFill>
              <a:latin typeface="verdana" panose="020B0604030504040204" pitchFamily="34" charset="0"/>
            </a:endParaRPr>
          </a:p>
          <a:p>
            <a:pPr marL="285750" indent="-285750">
              <a:buFont typeface="Wingdings" panose="05000000000000000000" pitchFamily="2" charset="2"/>
              <a:buChar char="Ø"/>
            </a:pPr>
            <a:r>
              <a:rPr lang="en-US" b="0" i="0" dirty="0">
                <a:solidFill>
                  <a:srgbClr val="212121"/>
                </a:solidFill>
                <a:effectLst/>
                <a:latin typeface="verdana" panose="020B0604030504040204" pitchFamily="34" charset="0"/>
              </a:rPr>
              <a:t> The court may order that the amount be paid directly to the attorney, who may enforce the order in his or her name</a:t>
            </a:r>
            <a:endParaRPr lang="en-US" dirty="0"/>
          </a:p>
        </p:txBody>
      </p:sp>
    </p:spTree>
    <p:extLst>
      <p:ext uri="{BB962C8B-B14F-4D97-AF65-F5344CB8AC3E}">
        <p14:creationId xmlns:p14="http://schemas.microsoft.com/office/powerpoint/2010/main" val="182989018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5EA39187-0197-4C1D-BE4A-06B353C7B21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9E0FD730-D6BC-440A-89CF-7AA0C22C2F2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31382DE6-64CB-4577-89E8-47941290A9D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3ABD17EF-A676-4770-A8C8-E83BA02300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380D4582-A9DE-4A6E-8537-EFC4F860C3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D66B8CF3-0959-4E8D-8F3A-AF62F21D99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97D4D559-2783-4E84-BB73-7F51D02357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id="{8834FE36-E841-40B5-9465-1CFC99ED55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id="{1A4197A1-AE79-4DC1-9E3A-845B40BA80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326F6688-CBD0-42EE-9B90-25100FE893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EF23F9BB-FC2E-48BA-8E63-A4436C28DA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F241AE6F-7616-434E-9C43-068CCE991567}"/>
              </a:ext>
            </a:extLst>
          </p:cNvPr>
          <p:cNvSpPr>
            <a:spLocks noGrp="1"/>
          </p:cNvSpPr>
          <p:nvPr>
            <p:ph type="title"/>
          </p:nvPr>
        </p:nvSpPr>
        <p:spPr>
          <a:xfrm>
            <a:off x="609601" y="4385066"/>
            <a:ext cx="10923638" cy="1317643"/>
          </a:xfrm>
        </p:spPr>
        <p:txBody>
          <a:bodyPr vert="horz" lIns="91440" tIns="45720" rIns="91440" bIns="45720" rtlCol="0" anchor="b">
            <a:normAutofit/>
          </a:bodyPr>
          <a:lstStyle/>
          <a:p>
            <a:r>
              <a:rPr lang="en-US" sz="5400"/>
              <a:t>Questions?</a:t>
            </a:r>
          </a:p>
        </p:txBody>
      </p:sp>
      <p:sp>
        <p:nvSpPr>
          <p:cNvPr id="22" name="Rectangle 21">
            <a:extLst>
              <a:ext uri="{FF2B5EF4-FFF2-40B4-BE49-F238E27FC236}">
                <a16:creationId xmlns:a16="http://schemas.microsoft.com/office/drawing/2014/main" id="{4F71A406-3CB7-4E4D-B434-24E6AA4F39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17723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pic>
        <p:nvPicPr>
          <p:cNvPr id="4" name="Picture 3">
            <a:extLst>
              <a:ext uri="{FF2B5EF4-FFF2-40B4-BE49-F238E27FC236}">
                <a16:creationId xmlns:a16="http://schemas.microsoft.com/office/drawing/2014/main" id="{26826AB6-173D-46C6-B63C-9E43BF335F55}"/>
              </a:ext>
            </a:extLst>
          </p:cNvPr>
          <p:cNvPicPr>
            <a:picLocks noChangeAspect="1"/>
          </p:cNvPicPr>
          <p:nvPr/>
        </p:nvPicPr>
        <p:blipFill rotWithShape="1">
          <a:blip r:embed="rId2"/>
          <a:srcRect t="7040" r="2" b="2"/>
          <a:stretch/>
        </p:blipFill>
        <p:spPr>
          <a:xfrm>
            <a:off x="20" y="3"/>
            <a:ext cx="6050260" cy="4091667"/>
          </a:xfrm>
          <a:prstGeom prst="rect">
            <a:avLst/>
          </a:prstGeom>
        </p:spPr>
      </p:pic>
      <p:pic>
        <p:nvPicPr>
          <p:cNvPr id="5" name="Content Placeholder 4">
            <a:extLst>
              <a:ext uri="{FF2B5EF4-FFF2-40B4-BE49-F238E27FC236}">
                <a16:creationId xmlns:a16="http://schemas.microsoft.com/office/drawing/2014/main" id="{C10BAA31-9DA2-4AF2-8E12-78601FD72EA5}"/>
              </a:ext>
            </a:extLst>
          </p:cNvPr>
          <p:cNvPicPr>
            <a:picLocks noGrp="1" noChangeAspect="1"/>
          </p:cNvPicPr>
          <p:nvPr>
            <p:ph idx="1"/>
          </p:nvPr>
        </p:nvPicPr>
        <p:blipFill rotWithShape="1">
          <a:blip r:embed="rId3"/>
          <a:srcRect l="760" r="-10" b="-10"/>
          <a:stretch/>
        </p:blipFill>
        <p:spPr>
          <a:xfrm>
            <a:off x="6141719" y="-683"/>
            <a:ext cx="6050280" cy="4092348"/>
          </a:xfrm>
          <a:prstGeom prst="rect">
            <a:avLst/>
          </a:prstGeom>
        </p:spPr>
      </p:pic>
    </p:spTree>
    <p:extLst>
      <p:ext uri="{BB962C8B-B14F-4D97-AF65-F5344CB8AC3E}">
        <p14:creationId xmlns:p14="http://schemas.microsoft.com/office/powerpoint/2010/main" val="1120745"/>
      </p:ext>
    </p:extLst>
  </p:cSld>
  <p:clrMapOvr>
    <a:overrideClrMapping bg1="dk1" tx1="lt1" bg2="dk2" tx2="lt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4BB89-357C-4E4A-BEDE-99A7B546C15A}"/>
              </a:ext>
            </a:extLst>
          </p:cNvPr>
          <p:cNvSpPr>
            <a:spLocks noGrp="1"/>
          </p:cNvSpPr>
          <p:nvPr>
            <p:ph type="title"/>
          </p:nvPr>
        </p:nvSpPr>
        <p:spPr/>
        <p:txBody>
          <a:bodyPr/>
          <a:lstStyle/>
          <a:p>
            <a:r>
              <a:rPr lang="en-US" dirty="0">
                <a:solidFill>
                  <a:srgbClr val="FF0000"/>
                </a:solidFill>
              </a:rPr>
              <a:t>Contact for more information:</a:t>
            </a:r>
          </a:p>
        </p:txBody>
      </p:sp>
      <p:sp>
        <p:nvSpPr>
          <p:cNvPr id="3" name="Content Placeholder 2">
            <a:extLst>
              <a:ext uri="{FF2B5EF4-FFF2-40B4-BE49-F238E27FC236}">
                <a16:creationId xmlns:a16="http://schemas.microsoft.com/office/drawing/2014/main" id="{D85F9CC6-F045-4687-A1D7-4D37A002D902}"/>
              </a:ext>
            </a:extLst>
          </p:cNvPr>
          <p:cNvSpPr>
            <a:spLocks noGrp="1"/>
          </p:cNvSpPr>
          <p:nvPr>
            <p:ph idx="1"/>
          </p:nvPr>
        </p:nvSpPr>
        <p:spPr>
          <a:xfrm>
            <a:off x="395111" y="2015732"/>
            <a:ext cx="11796889" cy="4136712"/>
          </a:xfrm>
        </p:spPr>
        <p:txBody>
          <a:bodyPr>
            <a:noAutofit/>
          </a:bodyPr>
          <a:lstStyle/>
          <a:p>
            <a:r>
              <a:rPr lang="en-US" sz="2600" dirty="0"/>
              <a:t>Kama McConaughy Sarkissian, Esq.</a:t>
            </a:r>
          </a:p>
          <a:p>
            <a:r>
              <a:rPr lang="en-US" sz="2600" dirty="0"/>
              <a:t>Sameh Afifi, Esq. </a:t>
            </a:r>
          </a:p>
          <a:p>
            <a:r>
              <a:rPr lang="en-US" sz="2600" cap="small" dirty="0"/>
              <a:t>McConaughy &amp; Sarkissian</a:t>
            </a:r>
            <a:r>
              <a:rPr lang="en-US" sz="2600" dirty="0"/>
              <a:t>, P.C. </a:t>
            </a:r>
          </a:p>
          <a:p>
            <a:r>
              <a:rPr lang="en-US" sz="2600" dirty="0">
                <a:effectLst/>
                <a:latin typeface="Times New Roman" panose="02020603050405020304" pitchFamily="18" charset="0"/>
                <a:ea typeface="Calibri" panose="020F0502020204030204" pitchFamily="34" charset="0"/>
              </a:rPr>
              <a:t>4725 S. Monaco Street, Suite 200</a:t>
            </a:r>
            <a:br>
              <a:rPr lang="en-US" sz="2600" dirty="0">
                <a:effectLst/>
                <a:latin typeface="Times New Roman" panose="02020603050405020304" pitchFamily="18" charset="0"/>
                <a:ea typeface="Calibri" panose="020F0502020204030204" pitchFamily="34" charset="0"/>
              </a:rPr>
            </a:br>
            <a:r>
              <a:rPr lang="en-US" sz="2600" dirty="0">
                <a:effectLst/>
                <a:latin typeface="Times New Roman" panose="02020603050405020304" pitchFamily="18" charset="0"/>
                <a:ea typeface="Calibri" panose="020F0502020204030204" pitchFamily="34" charset="0"/>
              </a:rPr>
              <a:t>Denver, Colorado 80237</a:t>
            </a:r>
            <a:endParaRPr lang="en-US" sz="2600" dirty="0"/>
          </a:p>
          <a:p>
            <a:r>
              <a:rPr lang="en-US" sz="2600" dirty="0"/>
              <a:t>Telephone: (303) 649-0999</a:t>
            </a:r>
          </a:p>
          <a:p>
            <a:r>
              <a:rPr lang="en-US" sz="2600" dirty="0"/>
              <a:t>Fax: (303) 649-0990</a:t>
            </a:r>
          </a:p>
          <a:p>
            <a:r>
              <a:rPr lang="en-US" sz="2600" dirty="0"/>
              <a:t>Email: </a:t>
            </a:r>
            <a:r>
              <a:rPr lang="en-US" sz="2600" dirty="0">
                <a:hlinkClick r:id="rId2">
                  <a:extLst>
                    <a:ext uri="{A12FA001-AC4F-418D-AE19-62706E023703}">
                      <ahyp:hlinkClr xmlns:ahyp="http://schemas.microsoft.com/office/drawing/2018/hyperlinkcolor" val="tx"/>
                    </a:ext>
                  </a:extLst>
                </a:hlinkClick>
              </a:rPr>
              <a:t>KMS@mslawpc.com</a:t>
            </a:r>
            <a:r>
              <a:rPr lang="en-US" sz="2600" dirty="0"/>
              <a:t>; </a:t>
            </a:r>
            <a:r>
              <a:rPr lang="en-US" sz="2600" dirty="0">
                <a:hlinkClick r:id="rId3">
                  <a:extLst>
                    <a:ext uri="{A12FA001-AC4F-418D-AE19-62706E023703}">
                      <ahyp:hlinkClr xmlns:ahyp="http://schemas.microsoft.com/office/drawing/2018/hyperlinkcolor" val="tx"/>
                    </a:ext>
                  </a:extLst>
                </a:hlinkClick>
              </a:rPr>
              <a:t>SAFIFI@mslawpc.com</a:t>
            </a:r>
            <a:r>
              <a:rPr lang="en-US" sz="2600" dirty="0"/>
              <a:t> </a:t>
            </a:r>
          </a:p>
          <a:p>
            <a:r>
              <a:rPr lang="en-US" sz="2600" dirty="0"/>
              <a:t>Website: www.MSLAWPC.com</a:t>
            </a:r>
          </a:p>
        </p:txBody>
      </p:sp>
    </p:spTree>
    <p:extLst>
      <p:ext uri="{BB962C8B-B14F-4D97-AF65-F5344CB8AC3E}">
        <p14:creationId xmlns:p14="http://schemas.microsoft.com/office/powerpoint/2010/main" val="40200932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0" name="Rectangle 139">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ectangle 141">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4" name="Isosceles Triangle 143">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FC5803D0-EF0C-4581-82AE-10ABABA4B8E1}"/>
              </a:ext>
            </a:extLst>
          </p:cNvPr>
          <p:cNvSpPr>
            <a:spLocks noGrp="1"/>
          </p:cNvSpPr>
          <p:nvPr>
            <p:ph type="title"/>
          </p:nvPr>
        </p:nvSpPr>
        <p:spPr>
          <a:xfrm>
            <a:off x="673754" y="643467"/>
            <a:ext cx="4203045" cy="1375608"/>
          </a:xfrm>
        </p:spPr>
        <p:txBody>
          <a:bodyPr anchor="ctr">
            <a:noAutofit/>
          </a:bodyPr>
          <a:lstStyle/>
          <a:p>
            <a:r>
              <a:rPr lang="en-US" sz="2400" b="1" dirty="0">
                <a:solidFill>
                  <a:schemeClr val="bg1"/>
                </a:solidFill>
              </a:rPr>
              <a:t>Requirements for Filing a Petition for Dissolution of Marriage in Colorado C.R.S. 14-10-106</a:t>
            </a:r>
          </a:p>
        </p:txBody>
      </p:sp>
      <p:sp>
        <p:nvSpPr>
          <p:cNvPr id="3" name="Content Placeholder 2">
            <a:extLst>
              <a:ext uri="{FF2B5EF4-FFF2-40B4-BE49-F238E27FC236}">
                <a16:creationId xmlns:a16="http://schemas.microsoft.com/office/drawing/2014/main" id="{9E543564-7AF6-4BF7-922F-16C182EBE342}"/>
              </a:ext>
            </a:extLst>
          </p:cNvPr>
          <p:cNvSpPr>
            <a:spLocks noGrp="1"/>
          </p:cNvSpPr>
          <p:nvPr>
            <p:ph idx="1"/>
          </p:nvPr>
        </p:nvSpPr>
        <p:spPr>
          <a:xfrm>
            <a:off x="673754" y="2160589"/>
            <a:ext cx="3973943" cy="4271384"/>
          </a:xfrm>
        </p:spPr>
        <p:txBody>
          <a:bodyPr>
            <a:normAutofit lnSpcReduction="10000"/>
          </a:bodyPr>
          <a:lstStyle/>
          <a:p>
            <a:pPr>
              <a:lnSpc>
                <a:spcPct val="90000"/>
              </a:lnSpc>
            </a:pPr>
            <a:r>
              <a:rPr lang="en-US" sz="1400" b="1" dirty="0">
                <a:solidFill>
                  <a:schemeClr val="bg1"/>
                </a:solidFill>
              </a:rPr>
              <a:t>DISSOLUTION OF MARRIAGE</a:t>
            </a:r>
          </a:p>
          <a:p>
            <a:pPr lvl="1">
              <a:lnSpc>
                <a:spcPct val="90000"/>
              </a:lnSpc>
            </a:pPr>
            <a:r>
              <a:rPr lang="en-US" sz="1400" b="1" dirty="0">
                <a:solidFill>
                  <a:schemeClr val="bg1"/>
                </a:solidFill>
              </a:rPr>
              <a:t>At least one party was domiciled in Colorado for more than 91 days before the Petition was filed.</a:t>
            </a:r>
          </a:p>
          <a:p>
            <a:pPr lvl="1">
              <a:lnSpc>
                <a:spcPct val="90000"/>
              </a:lnSpc>
            </a:pPr>
            <a:r>
              <a:rPr lang="en-US" sz="1400" b="1" dirty="0">
                <a:solidFill>
                  <a:schemeClr val="bg1"/>
                </a:solidFill>
              </a:rPr>
              <a:t>The marriage is irretrievable broken</a:t>
            </a:r>
          </a:p>
          <a:p>
            <a:pPr lvl="1">
              <a:lnSpc>
                <a:spcPct val="90000"/>
              </a:lnSpc>
            </a:pPr>
            <a:r>
              <a:rPr lang="en-US" sz="1400" b="1" dirty="0">
                <a:solidFill>
                  <a:schemeClr val="bg1"/>
                </a:solidFill>
              </a:rPr>
              <a:t>At least 91 days have elapsed since the Court obtained jurisdiction.</a:t>
            </a:r>
          </a:p>
          <a:p>
            <a:pPr lvl="1">
              <a:lnSpc>
                <a:spcPct val="90000"/>
              </a:lnSpc>
            </a:pPr>
            <a:r>
              <a:rPr lang="en-US" sz="1400" b="1" dirty="0">
                <a:solidFill>
                  <a:schemeClr val="bg1"/>
                </a:solidFill>
              </a:rPr>
              <a:t>The Court must have jurisdiction pursuant to C.R.C.P. 4</a:t>
            </a:r>
          </a:p>
          <a:p>
            <a:pPr lvl="1">
              <a:lnSpc>
                <a:spcPct val="90000"/>
              </a:lnSpc>
            </a:pPr>
            <a:r>
              <a:rPr lang="en-US" sz="1400" b="1" dirty="0">
                <a:solidFill>
                  <a:schemeClr val="bg1"/>
                </a:solidFill>
              </a:rPr>
              <a:t>The Opposing party must be served with the Petition and Summons OR sign a waiver of service.</a:t>
            </a:r>
          </a:p>
          <a:p>
            <a:pPr lvl="1">
              <a:lnSpc>
                <a:spcPct val="90000"/>
              </a:lnSpc>
            </a:pPr>
            <a:r>
              <a:rPr lang="en-US" sz="1400" b="1" dirty="0">
                <a:solidFill>
                  <a:schemeClr val="bg1"/>
                </a:solidFill>
              </a:rPr>
              <a:t>May file jointly a co-petition.</a:t>
            </a:r>
          </a:p>
          <a:p>
            <a:pPr lvl="1">
              <a:lnSpc>
                <a:spcPct val="90000"/>
              </a:lnSpc>
            </a:pPr>
            <a:r>
              <a:rPr lang="en-US" sz="1400" b="1" dirty="0">
                <a:solidFill>
                  <a:schemeClr val="bg1"/>
                </a:solidFill>
              </a:rPr>
              <a:t>Children must have resided in the State of Colorado for at least 182 days prior to filing for the Court to enter APR Orders (absent emergency circumstances)</a:t>
            </a:r>
          </a:p>
          <a:p>
            <a:pPr marL="0" indent="0">
              <a:lnSpc>
                <a:spcPct val="90000"/>
              </a:lnSpc>
              <a:buNone/>
            </a:pPr>
            <a:endParaRPr lang="en-US" sz="1400" b="1" dirty="0">
              <a:solidFill>
                <a:schemeClr val="bg1"/>
              </a:solidFill>
            </a:endParaRPr>
          </a:p>
          <a:p>
            <a:pPr marL="0" indent="0">
              <a:lnSpc>
                <a:spcPct val="90000"/>
              </a:lnSpc>
              <a:buNone/>
            </a:pPr>
            <a:endParaRPr lang="en-US" sz="1400" b="1" dirty="0">
              <a:solidFill>
                <a:schemeClr val="bg1"/>
              </a:solidFill>
            </a:endParaRPr>
          </a:p>
          <a:p>
            <a:pPr>
              <a:lnSpc>
                <a:spcPct val="90000"/>
              </a:lnSpc>
            </a:pPr>
            <a:endParaRPr lang="en-US" sz="1400" b="1" dirty="0">
              <a:solidFill>
                <a:schemeClr val="bg1"/>
              </a:solidFill>
            </a:endParaRPr>
          </a:p>
        </p:txBody>
      </p:sp>
      <p:pic>
        <p:nvPicPr>
          <p:cNvPr id="1026" name="Picture 2" descr="Justice, Statue, Lady Justice, Greek Mythology, Themis">
            <a:extLst>
              <a:ext uri="{FF2B5EF4-FFF2-40B4-BE49-F238E27FC236}">
                <a16:creationId xmlns:a16="http://schemas.microsoft.com/office/drawing/2014/main" id="{7F7D3FB0-A6D1-42D4-A0B3-72AC61B9E79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tretch/>
        </p:blipFill>
        <p:spPr bwMode="auto">
          <a:xfrm>
            <a:off x="6096001" y="1706099"/>
            <a:ext cx="5143500" cy="3433286"/>
          </a:xfrm>
          <a:prstGeom prst="rect">
            <a:avLst/>
          </a:prstGeom>
          <a:noFill/>
          <a:extLst>
            <a:ext uri="{909E8E84-426E-40DD-AFC4-6F175D3DCCD1}">
              <a14:hiddenFill xmlns:a14="http://schemas.microsoft.com/office/drawing/2010/main">
                <a:solidFill>
                  <a:srgbClr val="FFFFFF"/>
                </a:solidFill>
              </a14:hiddenFill>
            </a:ext>
          </a:extLst>
        </p:spPr>
      </p:pic>
      <p:sp>
        <p:nvSpPr>
          <p:cNvPr id="146" name="Isosceles Triangle 145">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18406352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AFB9A-DA31-46A5-A152-B4F69292D474}"/>
              </a:ext>
            </a:extLst>
          </p:cNvPr>
          <p:cNvSpPr>
            <a:spLocks noGrp="1"/>
          </p:cNvSpPr>
          <p:nvPr>
            <p:ph type="title"/>
          </p:nvPr>
        </p:nvSpPr>
        <p:spPr>
          <a:xfrm>
            <a:off x="677334" y="609600"/>
            <a:ext cx="8596668" cy="1320800"/>
          </a:xfrm>
        </p:spPr>
        <p:txBody>
          <a:bodyPr anchor="t">
            <a:normAutofit/>
          </a:bodyPr>
          <a:lstStyle/>
          <a:p>
            <a:r>
              <a:rPr lang="en-US"/>
              <a:t>Can the other party contest the divorce?</a:t>
            </a:r>
          </a:p>
        </p:txBody>
      </p:sp>
      <p:sp>
        <p:nvSpPr>
          <p:cNvPr id="3" name="Content Placeholder 2">
            <a:extLst>
              <a:ext uri="{FF2B5EF4-FFF2-40B4-BE49-F238E27FC236}">
                <a16:creationId xmlns:a16="http://schemas.microsoft.com/office/drawing/2014/main" id="{5945564C-2180-47AD-B67B-CAF687774C87}"/>
              </a:ext>
            </a:extLst>
          </p:cNvPr>
          <p:cNvSpPr>
            <a:spLocks noGrp="1"/>
          </p:cNvSpPr>
          <p:nvPr>
            <p:ph idx="1"/>
          </p:nvPr>
        </p:nvSpPr>
        <p:spPr>
          <a:xfrm>
            <a:off x="4063160" y="2160589"/>
            <a:ext cx="5207839" cy="3880773"/>
          </a:xfrm>
        </p:spPr>
        <p:txBody>
          <a:bodyPr>
            <a:normAutofit/>
          </a:bodyPr>
          <a:lstStyle/>
          <a:p>
            <a:r>
              <a:rPr lang="en-US"/>
              <a:t>Colorado is a “no-fault” state. </a:t>
            </a:r>
          </a:p>
          <a:p>
            <a:r>
              <a:rPr lang="en-US">
                <a:sym typeface="Wingdings" panose="05000000000000000000" pitchFamily="2" charset="2"/>
              </a:rPr>
              <a:t>Adultery; Desertion or Abandonment; Abuse (physical, emotional or mental cruelty); Impotence; Substance Abuse; etc. </a:t>
            </a:r>
          </a:p>
          <a:p>
            <a:r>
              <a:rPr lang="en-US">
                <a:sym typeface="Wingdings" panose="05000000000000000000" pitchFamily="2" charset="2"/>
              </a:rPr>
              <a:t>“Irreconcilable differences exist such that the marriage is irretrievably broken.” </a:t>
            </a:r>
            <a:endParaRPr lang="en-US"/>
          </a:p>
        </p:txBody>
      </p:sp>
      <p:pic>
        <p:nvPicPr>
          <p:cNvPr id="4098" name="Picture 2" descr="9 Reasons Your Wife fell Out of Love with You">
            <a:extLst>
              <a:ext uri="{FF2B5EF4-FFF2-40B4-BE49-F238E27FC236}">
                <a16:creationId xmlns:a16="http://schemas.microsoft.com/office/drawing/2014/main" id="{20B65055-3E94-41D2-B9FA-7D484502F15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0365" r="15570" b="2"/>
          <a:stretch/>
        </p:blipFill>
        <p:spPr bwMode="auto">
          <a:xfrm>
            <a:off x="677334" y="2159331"/>
            <a:ext cx="3144597" cy="3882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63867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6D949-0330-4861-8619-2865F155B1ED}"/>
              </a:ext>
            </a:extLst>
          </p:cNvPr>
          <p:cNvSpPr>
            <a:spLocks noGrp="1"/>
          </p:cNvSpPr>
          <p:nvPr>
            <p:ph type="title"/>
          </p:nvPr>
        </p:nvSpPr>
        <p:spPr/>
        <p:txBody>
          <a:bodyPr/>
          <a:lstStyle/>
          <a:p>
            <a:r>
              <a:rPr lang="en-US" dirty="0"/>
              <a:t>Where to file a Petition for Dissolution 							of Marriage?</a:t>
            </a:r>
          </a:p>
        </p:txBody>
      </p:sp>
      <p:sp>
        <p:nvSpPr>
          <p:cNvPr id="3" name="Content Placeholder 2">
            <a:extLst>
              <a:ext uri="{FF2B5EF4-FFF2-40B4-BE49-F238E27FC236}">
                <a16:creationId xmlns:a16="http://schemas.microsoft.com/office/drawing/2014/main" id="{805EE251-7970-4BBE-98A4-E7BA5EC86509}"/>
              </a:ext>
            </a:extLst>
          </p:cNvPr>
          <p:cNvSpPr>
            <a:spLocks noGrp="1"/>
          </p:cNvSpPr>
          <p:nvPr>
            <p:ph idx="1"/>
          </p:nvPr>
        </p:nvSpPr>
        <p:spPr/>
        <p:txBody>
          <a:bodyPr>
            <a:normAutofit/>
          </a:bodyPr>
          <a:lstStyle/>
          <a:p>
            <a:r>
              <a:rPr lang="en-US" sz="2000" b="0" i="0" u="none" strike="noStrike" baseline="0" dirty="0">
                <a:latin typeface="Book Antiqua" panose="02040602050305030304" pitchFamily="18" charset="0"/>
              </a:rPr>
              <a:t>Pursuant to C.R.C.P. 98(c), an action shall be tried in the county in which the defendants, or any of them may reside at the commencement of the action, or in the county where the plaintiff resides when service is made on the defendant (personally) in such county. </a:t>
            </a:r>
          </a:p>
          <a:p>
            <a:r>
              <a:rPr lang="en-US" sz="2000" dirty="0">
                <a:latin typeface="Book Antiqua" panose="02040602050305030304" pitchFamily="18" charset="0"/>
              </a:rPr>
              <a:t>As a practical matter, parties frequently reside in the same county.</a:t>
            </a:r>
          </a:p>
          <a:p>
            <a:r>
              <a:rPr lang="en-US" sz="2000" dirty="0">
                <a:latin typeface="Book Antiqua" panose="02040602050305030304" pitchFamily="18" charset="0"/>
              </a:rPr>
              <a:t>If not, file where the other party resides to prevent any challenges to venue.</a:t>
            </a:r>
            <a:endParaRPr lang="en-US" sz="2000" dirty="0"/>
          </a:p>
        </p:txBody>
      </p:sp>
    </p:spTree>
    <p:extLst>
      <p:ext uri="{BB962C8B-B14F-4D97-AF65-F5344CB8AC3E}">
        <p14:creationId xmlns:p14="http://schemas.microsoft.com/office/powerpoint/2010/main" val="6676975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F81E1-DBDA-4063-A7CE-DA106BC67A7D}"/>
              </a:ext>
            </a:extLst>
          </p:cNvPr>
          <p:cNvSpPr>
            <a:spLocks noGrp="1"/>
          </p:cNvSpPr>
          <p:nvPr>
            <p:ph type="title"/>
          </p:nvPr>
        </p:nvSpPr>
        <p:spPr>
          <a:xfrm>
            <a:off x="5536734" y="609600"/>
            <a:ext cx="3737268" cy="1320800"/>
          </a:xfrm>
        </p:spPr>
        <p:txBody>
          <a:bodyPr>
            <a:normAutofit/>
          </a:bodyPr>
          <a:lstStyle/>
          <a:p>
            <a:r>
              <a:rPr lang="en-US"/>
              <a:t>Service of Process </a:t>
            </a:r>
          </a:p>
        </p:txBody>
      </p:sp>
      <p:sp>
        <p:nvSpPr>
          <p:cNvPr id="3" name="Content Placeholder 2">
            <a:extLst>
              <a:ext uri="{FF2B5EF4-FFF2-40B4-BE49-F238E27FC236}">
                <a16:creationId xmlns:a16="http://schemas.microsoft.com/office/drawing/2014/main" id="{96C7FA12-CFD0-4D1E-85F3-E4B8EF255CE3}"/>
              </a:ext>
            </a:extLst>
          </p:cNvPr>
          <p:cNvSpPr>
            <a:spLocks noGrp="1"/>
          </p:cNvSpPr>
          <p:nvPr>
            <p:ph idx="1"/>
          </p:nvPr>
        </p:nvSpPr>
        <p:spPr>
          <a:xfrm>
            <a:off x="5209563" y="2160589"/>
            <a:ext cx="4064439" cy="3880773"/>
          </a:xfrm>
        </p:spPr>
        <p:txBody>
          <a:bodyPr>
            <a:normAutofit/>
          </a:bodyPr>
          <a:lstStyle/>
          <a:p>
            <a:r>
              <a:rPr lang="en-US" dirty="0"/>
              <a:t>Co-Petitioners filing together</a:t>
            </a:r>
          </a:p>
          <a:p>
            <a:r>
              <a:rPr lang="en-US" dirty="0"/>
              <a:t>Waiver of Service by Respondent</a:t>
            </a:r>
          </a:p>
          <a:p>
            <a:r>
              <a:rPr lang="en-US" dirty="0"/>
              <a:t>Process server</a:t>
            </a:r>
          </a:p>
          <a:p>
            <a:r>
              <a:rPr lang="en-US" dirty="0"/>
              <a:t>Cannot locate Respondent – Serve by publication (must state last known address) </a:t>
            </a:r>
            <a:r>
              <a:rPr lang="en-US" i="1" dirty="0"/>
              <a:t>at Court’s discretion.</a:t>
            </a:r>
            <a:r>
              <a:rPr lang="en-US" dirty="0"/>
              <a:t> </a:t>
            </a:r>
          </a:p>
        </p:txBody>
      </p:sp>
      <p:pic>
        <p:nvPicPr>
          <p:cNvPr id="4098" name="Picture 2" descr="Gavel, Auction, Law, Hammer, Symbol, Judge, Legal">
            <a:extLst>
              <a:ext uri="{FF2B5EF4-FFF2-40B4-BE49-F238E27FC236}">
                <a16:creationId xmlns:a16="http://schemas.microsoft.com/office/drawing/2014/main" id="{648FA665-8EFD-412F-918E-14DDAA2DA7D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3772" r="32569"/>
          <a:stretch/>
        </p:blipFill>
        <p:spPr bwMode="auto">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a:noFill/>
          <a:extLst>
            <a:ext uri="{909E8E84-426E-40DD-AFC4-6F175D3DCCD1}">
              <a14:hiddenFill xmlns:a14="http://schemas.microsoft.com/office/drawing/2010/main">
                <a:solidFill>
                  <a:srgbClr val="FFFFFF"/>
                </a:solidFill>
              </a14:hiddenFill>
            </a:ext>
          </a:extLst>
        </p:spPr>
      </p:pic>
      <p:sp>
        <p:nvSpPr>
          <p:cNvPr id="71" name="Isosceles Triangle 70">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648206479"/>
      </p:ext>
    </p:extLst>
  </p:cSld>
  <p:clrMapOvr>
    <a:overrideClrMapping bg1="dk1" tx1="lt1" bg2="dk2" tx2="lt2" accent1="accent1" accent2="accent2" accent3="accent3" accent4="accent4" accent5="accent5" accent6="accent6" hlink="hlink" folHlink="folHlink"/>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124" name="Rectangle 70">
            <a:extLst>
              <a:ext uri="{FF2B5EF4-FFF2-40B4-BE49-F238E27FC236}">
                <a16:creationId xmlns:a16="http://schemas.microsoft.com/office/drawing/2014/main" id="{D94A7024-D948-494D-8920-BBA2DA07D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Justice, Statue, Lady Justice, Greek Mythology, Themis">
            <a:extLst>
              <a:ext uri="{FF2B5EF4-FFF2-40B4-BE49-F238E27FC236}">
                <a16:creationId xmlns:a16="http://schemas.microsoft.com/office/drawing/2014/main" id="{6B0E7F83-A1C6-48FE-8246-E2F82404D7D2}"/>
              </a:ext>
            </a:extLst>
          </p:cNvPr>
          <p:cNvPicPr>
            <a:picLocks noChangeAspect="1" noChangeArrowheads="1"/>
          </p:cNvPicPr>
          <p:nvPr/>
        </p:nvPicPr>
        <p:blipFill rotWithShape="1">
          <a:blip r:embed="rId2">
            <a:duotone>
              <a:prstClr val="black"/>
              <a:schemeClr val="tx2">
                <a:tint val="45000"/>
                <a:satMod val="400000"/>
              </a:schemeClr>
            </a:duotone>
            <a:alphaModFix amt="40000"/>
            <a:extLst>
              <a:ext uri="{28A0092B-C50C-407E-A947-70E740481C1C}">
                <a14:useLocalDpi xmlns:a14="http://schemas.microsoft.com/office/drawing/2010/main" val="0"/>
              </a:ext>
            </a:extLst>
          </a:blip>
          <a:srcRect t="14308" b="1423"/>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BB6CCBF-7CD5-4F6E-8BD7-AD00078A03A8}"/>
              </a:ext>
            </a:extLst>
          </p:cNvPr>
          <p:cNvSpPr>
            <a:spLocks noGrp="1"/>
          </p:cNvSpPr>
          <p:nvPr>
            <p:ph type="title"/>
          </p:nvPr>
        </p:nvSpPr>
        <p:spPr>
          <a:xfrm>
            <a:off x="677334" y="609600"/>
            <a:ext cx="8596668" cy="1320800"/>
          </a:xfrm>
        </p:spPr>
        <p:txBody>
          <a:bodyPr>
            <a:normAutofit/>
          </a:bodyPr>
          <a:lstStyle/>
          <a:p>
            <a:r>
              <a:rPr lang="en-US"/>
              <a:t>Statutory Temporary Automatic Injunctions</a:t>
            </a:r>
          </a:p>
        </p:txBody>
      </p:sp>
      <p:sp>
        <p:nvSpPr>
          <p:cNvPr id="3" name="Content Placeholder 2">
            <a:extLst>
              <a:ext uri="{FF2B5EF4-FFF2-40B4-BE49-F238E27FC236}">
                <a16:creationId xmlns:a16="http://schemas.microsoft.com/office/drawing/2014/main" id="{455D5BEC-0444-4AA1-A21E-E635FF62BF31}"/>
              </a:ext>
            </a:extLst>
          </p:cNvPr>
          <p:cNvSpPr>
            <a:spLocks noGrp="1"/>
          </p:cNvSpPr>
          <p:nvPr>
            <p:ph idx="1"/>
          </p:nvPr>
        </p:nvSpPr>
        <p:spPr>
          <a:xfrm>
            <a:off x="677333" y="2160589"/>
            <a:ext cx="10363705" cy="3880773"/>
          </a:xfrm>
        </p:spPr>
        <p:txBody>
          <a:bodyPr>
            <a:noAutofit/>
          </a:bodyPr>
          <a:lstStyle/>
          <a:p>
            <a:pPr fontAlgn="base">
              <a:lnSpc>
                <a:spcPct val="90000"/>
              </a:lnSpc>
            </a:pPr>
            <a:r>
              <a:rPr lang="en-US" sz="2000" b="1" dirty="0">
                <a:solidFill>
                  <a:srgbClr val="FFFFFF"/>
                </a:solidFill>
              </a:rPr>
              <a:t>(A)</a:t>
            </a:r>
            <a:r>
              <a:rPr lang="en-US" sz="2000" dirty="0">
                <a:solidFill>
                  <a:srgbClr val="FFFFFF"/>
                </a:solidFill>
              </a:rPr>
              <a:t>  Restraining both parties from transferring, encumbering, concealing, or in any way disposing of, without the consent of the other party or an order of the court, any marital property, except in the usual course of business or for the necessities of life ….;</a:t>
            </a:r>
          </a:p>
          <a:p>
            <a:pPr fontAlgn="base">
              <a:lnSpc>
                <a:spcPct val="90000"/>
              </a:lnSpc>
            </a:pPr>
            <a:r>
              <a:rPr lang="en-US" sz="2000" b="1" dirty="0">
                <a:solidFill>
                  <a:srgbClr val="FFFFFF"/>
                </a:solidFill>
              </a:rPr>
              <a:t>(B)</a:t>
            </a:r>
            <a:r>
              <a:rPr lang="en-US" sz="2000" dirty="0">
                <a:solidFill>
                  <a:srgbClr val="FFFFFF"/>
                </a:solidFill>
              </a:rPr>
              <a:t>  Enjoining both parties from molesting or disturbing the peace of the other party;</a:t>
            </a:r>
          </a:p>
          <a:p>
            <a:pPr fontAlgn="base">
              <a:lnSpc>
                <a:spcPct val="90000"/>
              </a:lnSpc>
            </a:pPr>
            <a:r>
              <a:rPr lang="en-US" sz="2000" b="1" dirty="0">
                <a:solidFill>
                  <a:srgbClr val="FFFFFF"/>
                </a:solidFill>
              </a:rPr>
              <a:t>(C)</a:t>
            </a:r>
            <a:r>
              <a:rPr lang="en-US" sz="2000" dirty="0">
                <a:solidFill>
                  <a:srgbClr val="FFFFFF"/>
                </a:solidFill>
              </a:rPr>
              <a:t>  Restraining both parties from removing the minor child…from the state without the consent of the other party or an order of the court; and</a:t>
            </a:r>
          </a:p>
          <a:p>
            <a:pPr fontAlgn="base">
              <a:lnSpc>
                <a:spcPct val="90000"/>
              </a:lnSpc>
            </a:pPr>
            <a:r>
              <a:rPr lang="en-US" sz="2000" b="1" dirty="0">
                <a:solidFill>
                  <a:srgbClr val="FFFFFF"/>
                </a:solidFill>
              </a:rPr>
              <a:t>(D)</a:t>
            </a:r>
            <a:r>
              <a:rPr lang="en-US" sz="2000" dirty="0">
                <a:solidFill>
                  <a:srgbClr val="FFFFFF"/>
                </a:solidFill>
              </a:rPr>
              <a:t>  Restraining both parties, without at least fourteen days' advance notification and the written consent of the other party or an order of the court, from canceling…any policy of health insurance, homeowner's or renter's insurance, or automobile insurance that provides coverage to either of the parties or the minor children or any policy of life insurance that names either of the parties or the minor children as a beneficiary.</a:t>
            </a:r>
          </a:p>
          <a:p>
            <a:pPr>
              <a:lnSpc>
                <a:spcPct val="90000"/>
              </a:lnSpc>
            </a:pPr>
            <a:endParaRPr lang="en-US" sz="2000" dirty="0">
              <a:solidFill>
                <a:srgbClr val="FFFFFF"/>
              </a:solidFill>
            </a:endParaRPr>
          </a:p>
        </p:txBody>
      </p:sp>
    </p:spTree>
    <p:extLst>
      <p:ext uri="{BB962C8B-B14F-4D97-AF65-F5344CB8AC3E}">
        <p14:creationId xmlns:p14="http://schemas.microsoft.com/office/powerpoint/2010/main" val="905794700"/>
      </p:ext>
    </p:extLst>
  </p:cSld>
  <p:clrMapOvr>
    <a:overrideClrMapping bg1="dk1" tx1="lt1" bg2="dk2" tx2="lt2" accent1="accent1" accent2="accent2" accent3="accent3" accent4="accent4" accent5="accent5" accent6="accent6" hlink="hlink" folHlink="folHlink"/>
  </p:clrMapOvr>
  <p:transition spd="med">
    <p:pull/>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2839F-4FFB-44A4-A1E3-4469AE0AB232}"/>
              </a:ext>
            </a:extLst>
          </p:cNvPr>
          <p:cNvSpPr>
            <a:spLocks noGrp="1"/>
          </p:cNvSpPr>
          <p:nvPr>
            <p:ph type="title"/>
          </p:nvPr>
        </p:nvSpPr>
        <p:spPr>
          <a:xfrm>
            <a:off x="677334" y="609600"/>
            <a:ext cx="8596668" cy="1320800"/>
          </a:xfrm>
        </p:spPr>
        <p:txBody>
          <a:bodyPr vert="horz" lIns="91440" tIns="45720" rIns="91440" bIns="45720" rtlCol="0" anchor="t">
            <a:normAutofit/>
          </a:bodyPr>
          <a:lstStyle/>
          <a:p>
            <a:r>
              <a:rPr lang="en-US" b="1" dirty="0"/>
              <a:t>Step2: Attend Initial status conference (ISC)</a:t>
            </a:r>
          </a:p>
        </p:txBody>
      </p:sp>
      <p:sp>
        <p:nvSpPr>
          <p:cNvPr id="6" name="TextBox 5">
            <a:extLst>
              <a:ext uri="{FF2B5EF4-FFF2-40B4-BE49-F238E27FC236}">
                <a16:creationId xmlns:a16="http://schemas.microsoft.com/office/drawing/2014/main" id="{0CF9C602-72A3-4E06-8FA1-F03345E1EF59}"/>
              </a:ext>
            </a:extLst>
          </p:cNvPr>
          <p:cNvSpPr txBox="1"/>
          <p:nvPr/>
        </p:nvSpPr>
        <p:spPr>
          <a:xfrm>
            <a:off x="677334" y="2160589"/>
            <a:ext cx="3957349" cy="3880773"/>
          </a:xfrm>
          <a:prstGeom prst="rect">
            <a:avLst/>
          </a:prstGeom>
        </p:spPr>
        <p:txBody>
          <a:bodyPr vert="horz" lIns="91440" tIns="45720" rIns="91440" bIns="45720" rtlCol="0">
            <a:normAutofit/>
          </a:bodyPr>
          <a:lstStyle/>
          <a:p>
            <a:pPr>
              <a:spcBef>
                <a:spcPts val="1000"/>
              </a:spcBef>
              <a:buClr>
                <a:schemeClr val="accent1"/>
              </a:buClr>
              <a:buSzPct val="80000"/>
              <a:buFont typeface="Wingdings 3" charset="2"/>
              <a:buChar char=""/>
            </a:pPr>
            <a:r>
              <a:rPr lang="en-US" dirty="0">
                <a:solidFill>
                  <a:schemeClr val="tx1">
                    <a:lumMod val="75000"/>
                    <a:lumOff val="25000"/>
                  </a:schemeClr>
                </a:solidFill>
              </a:rPr>
              <a:t>Within 42 Days of filing Petition. Rule 16.2 (c)(1)(E)</a:t>
            </a:r>
          </a:p>
          <a:p>
            <a:pPr lvl="1">
              <a:spcBef>
                <a:spcPts val="1000"/>
              </a:spcBef>
              <a:buClr>
                <a:schemeClr val="accent1"/>
              </a:buClr>
              <a:buSzPct val="80000"/>
              <a:buFont typeface="Wingdings 3" charset="2"/>
              <a:buChar char=""/>
            </a:pPr>
            <a:r>
              <a:rPr lang="en-US" dirty="0">
                <a:solidFill>
                  <a:schemeClr val="tx1">
                    <a:lumMod val="75000"/>
                    <a:lumOff val="25000"/>
                  </a:schemeClr>
                </a:solidFill>
              </a:rPr>
              <a:t> A motion must be filed to request to reschedule your Initial Status Conference </a:t>
            </a:r>
          </a:p>
          <a:p>
            <a:pPr>
              <a:spcBef>
                <a:spcPts val="1000"/>
              </a:spcBef>
              <a:buClr>
                <a:schemeClr val="accent1"/>
              </a:buClr>
              <a:buSzPct val="80000"/>
              <a:buFont typeface="Wingdings 3" charset="2"/>
              <a:buChar char=""/>
            </a:pPr>
            <a:endParaRPr lang="en-US" dirty="0">
              <a:solidFill>
                <a:schemeClr val="tx1">
                  <a:lumMod val="75000"/>
                  <a:lumOff val="25000"/>
                </a:schemeClr>
              </a:solidFill>
            </a:endParaRPr>
          </a:p>
          <a:p>
            <a:pPr>
              <a:spcBef>
                <a:spcPts val="1000"/>
              </a:spcBef>
              <a:buClr>
                <a:schemeClr val="accent1"/>
              </a:buClr>
              <a:buSzPct val="80000"/>
              <a:buFont typeface="Wingdings 3" charset="2"/>
              <a:buChar char=""/>
            </a:pPr>
            <a:r>
              <a:rPr lang="en-US" dirty="0">
                <a:solidFill>
                  <a:schemeClr val="tx1">
                    <a:lumMod val="75000"/>
                    <a:lumOff val="25000"/>
                  </a:schemeClr>
                </a:solidFill>
              </a:rPr>
              <a:t>Depending on the Court, ISC is held by:</a:t>
            </a:r>
          </a:p>
          <a:p>
            <a:pPr lvl="1">
              <a:spcBef>
                <a:spcPts val="1000"/>
              </a:spcBef>
              <a:buClr>
                <a:schemeClr val="accent1"/>
              </a:buClr>
              <a:buSzPct val="80000"/>
              <a:buFont typeface="Wingdings 3" charset="2"/>
              <a:buChar char=""/>
            </a:pPr>
            <a:r>
              <a:rPr lang="en-US" dirty="0">
                <a:solidFill>
                  <a:schemeClr val="tx1">
                    <a:lumMod val="75000"/>
                    <a:lumOff val="25000"/>
                  </a:schemeClr>
                </a:solidFill>
              </a:rPr>
              <a:t>Judge or Magistrate; or</a:t>
            </a:r>
          </a:p>
          <a:p>
            <a:pPr lvl="1">
              <a:spcBef>
                <a:spcPts val="1000"/>
              </a:spcBef>
              <a:buClr>
                <a:schemeClr val="accent1"/>
              </a:buClr>
              <a:buSzPct val="80000"/>
              <a:buFont typeface="Wingdings 3" charset="2"/>
              <a:buChar char=""/>
            </a:pPr>
            <a:r>
              <a:rPr lang="en-US" dirty="0">
                <a:solidFill>
                  <a:schemeClr val="tx1">
                    <a:lumMod val="75000"/>
                    <a:lumOff val="25000"/>
                  </a:schemeClr>
                </a:solidFill>
              </a:rPr>
              <a:t>Family Court Facilitator (FCF)</a:t>
            </a:r>
          </a:p>
        </p:txBody>
      </p:sp>
      <p:pic>
        <p:nvPicPr>
          <p:cNvPr id="3074" name="Picture 2" descr="Illustration: Getty Images">
            <a:extLst>
              <a:ext uri="{FF2B5EF4-FFF2-40B4-BE49-F238E27FC236}">
                <a16:creationId xmlns:a16="http://schemas.microsoft.com/office/drawing/2014/main" id="{F5090136-2817-4E97-8A37-4E27ACB5C49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369" r="28075"/>
          <a:stretch/>
        </p:blipFill>
        <p:spPr bwMode="auto">
          <a:xfrm>
            <a:off x="4857451" y="2159331"/>
            <a:ext cx="4415050" cy="3882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89128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7847</TotalTime>
  <Words>2712</Words>
  <Application>Microsoft Office PowerPoint</Application>
  <PresentationFormat>Widescreen</PresentationFormat>
  <Paragraphs>233</Paragraphs>
  <Slides>33</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33</vt:i4>
      </vt:variant>
    </vt:vector>
  </HeadingPairs>
  <TitlesOfParts>
    <vt:vector size="43" baseType="lpstr">
      <vt:lpstr>Arial</vt:lpstr>
      <vt:lpstr>Book Antiqua</vt:lpstr>
      <vt:lpstr>Calibri</vt:lpstr>
      <vt:lpstr>Open Sans</vt:lpstr>
      <vt:lpstr>Times New Roman</vt:lpstr>
      <vt:lpstr>Trebuchet MS</vt:lpstr>
      <vt:lpstr>verdana</vt:lpstr>
      <vt:lpstr>Wingdings</vt:lpstr>
      <vt:lpstr>Wingdings 3</vt:lpstr>
      <vt:lpstr>Facet</vt:lpstr>
      <vt:lpstr>PROCEDURAL PROCESS IN DIVORCE</vt:lpstr>
      <vt:lpstr>PRESENTATION AGENDA</vt:lpstr>
      <vt:lpstr>Step 1: File Petition for Dissolution of Marriage </vt:lpstr>
      <vt:lpstr>Requirements for Filing a Petition for Dissolution of Marriage in Colorado C.R.S. 14-10-106</vt:lpstr>
      <vt:lpstr>Can the other party contest the divorce?</vt:lpstr>
      <vt:lpstr>Where to file a Petition for Dissolution        of Marriage?</vt:lpstr>
      <vt:lpstr>Service of Process </vt:lpstr>
      <vt:lpstr>Statutory Temporary Automatic Injunctions</vt:lpstr>
      <vt:lpstr>Step2: Attend Initial status conference (ISC)</vt:lpstr>
      <vt:lpstr>Step2: Attend Initial status conference (ISC)</vt:lpstr>
      <vt:lpstr>Step2: Exceptions to Attending Initial status conference (ISC) -</vt:lpstr>
      <vt:lpstr>EXCHANGE RULE 16.2 Mandatory Financial Disclosures</vt:lpstr>
      <vt:lpstr>Step 3: Temporary Orders Hearing (Optional)</vt:lpstr>
      <vt:lpstr>Child &amp; Family Investigator (CFI) Only if there are minor children C.R.S. 14-10-116.5</vt:lpstr>
      <vt:lpstr>Step 4: Mediation </vt:lpstr>
      <vt:lpstr>Key Settlement Terms</vt:lpstr>
      <vt:lpstr>Affidavit for Decree Without Appearance (ADWO)</vt:lpstr>
      <vt:lpstr>Emergency Motions</vt:lpstr>
      <vt:lpstr>STEP 5: Permanent Orders </vt:lpstr>
      <vt:lpstr>Jurisdictional Questions FOR DIVORCE</vt:lpstr>
      <vt:lpstr>Property Division in Divorce C.R.S. 14-10-113</vt:lpstr>
      <vt:lpstr>PowerPoint Presentation</vt:lpstr>
      <vt:lpstr>Property Division Spreadsheet</vt:lpstr>
      <vt:lpstr>Spousal Maintenance (F/k/A “Alimony”) C.R.S. 14-10-114</vt:lpstr>
      <vt:lpstr>Allocation of Parental Responsibilities (APR)</vt:lpstr>
      <vt:lpstr>Parenting Time (f/k/a “Visitation”)  </vt:lpstr>
      <vt:lpstr>PowerPoint Presentation</vt:lpstr>
      <vt:lpstr>Decision Making Authority</vt:lpstr>
      <vt:lpstr>Child Support C.R.S. 14-10-115 </vt:lpstr>
      <vt:lpstr>     Child Support Extras</vt:lpstr>
      <vt:lpstr>Attorney’s Fees &amp; Costs C.R.S. § 14-10-119</vt:lpstr>
      <vt:lpstr>Questions?</vt:lpstr>
      <vt:lpstr>Contact for more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William King</dc:creator>
  <cp:lastModifiedBy>Toni-Anne Nuñez</cp:lastModifiedBy>
  <cp:revision>94</cp:revision>
  <dcterms:created xsi:type="dcterms:W3CDTF">2019-03-05T16:58:17Z</dcterms:created>
  <dcterms:modified xsi:type="dcterms:W3CDTF">2022-01-13T17:00:06Z</dcterms:modified>
</cp:coreProperties>
</file>